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63" r:id="rId3"/>
    <p:sldId id="271" r:id="rId4"/>
    <p:sldId id="273" r:id="rId5"/>
    <p:sldId id="274" r:id="rId6"/>
    <p:sldId id="266" r:id="rId7"/>
    <p:sldId id="267" r:id="rId8"/>
    <p:sldId id="259" r:id="rId9"/>
    <p:sldId id="264" r:id="rId10"/>
    <p:sldId id="260" r:id="rId11"/>
    <p:sldId id="269" r:id="rId12"/>
    <p:sldId id="261" r:id="rId13"/>
    <p:sldId id="262" r:id="rId14"/>
    <p:sldId id="275"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509"/>
    <p:restoredTop sz="94669"/>
  </p:normalViewPr>
  <p:slideViewPr>
    <p:cSldViewPr snapToGrid="0" snapToObjects="1">
      <p:cViewPr>
        <p:scale>
          <a:sx n="93" d="100"/>
          <a:sy n="93" d="100"/>
        </p:scale>
        <p:origin x="1616" y="66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presProps" Target="presProps.xml"/><Relationship Id="rId17" Type="http://schemas.openxmlformats.org/officeDocument/2006/relationships/viewProps" Target="viewProps.xml"/><Relationship Id="rId18" Type="http://schemas.openxmlformats.org/officeDocument/2006/relationships/theme" Target="theme/theme1.xml"/><Relationship Id="rId19"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380EBFD2-A481-4E44-9FBA-21172D99F3E6}" type="datetimeFigureOut">
              <a:rPr lang="en-US" smtClean="0"/>
              <a:t>5/9/18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BC71B3A-AA9F-B347-AE2C-FD19DEEFB7FD}" type="slidenum">
              <a:rPr lang="en-US" smtClean="0"/>
              <a:t>‹#›</a:t>
            </a:fld>
            <a:endParaRPr lang="en-US"/>
          </a:p>
        </p:txBody>
      </p:sp>
    </p:spTree>
    <p:extLst>
      <p:ext uri="{BB962C8B-B14F-4D97-AF65-F5344CB8AC3E}">
        <p14:creationId xmlns:p14="http://schemas.microsoft.com/office/powerpoint/2010/main" val="11921349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80EBFD2-A481-4E44-9FBA-21172D99F3E6}" type="datetimeFigureOut">
              <a:rPr lang="en-US" smtClean="0"/>
              <a:t>5/9/18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BC71B3A-AA9F-B347-AE2C-FD19DEEFB7FD}" type="slidenum">
              <a:rPr lang="en-US" smtClean="0"/>
              <a:t>‹#›</a:t>
            </a:fld>
            <a:endParaRPr lang="en-US"/>
          </a:p>
        </p:txBody>
      </p:sp>
    </p:spTree>
    <p:extLst>
      <p:ext uri="{BB962C8B-B14F-4D97-AF65-F5344CB8AC3E}">
        <p14:creationId xmlns:p14="http://schemas.microsoft.com/office/powerpoint/2010/main" val="6511775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80EBFD2-A481-4E44-9FBA-21172D99F3E6}" type="datetimeFigureOut">
              <a:rPr lang="en-US" smtClean="0"/>
              <a:t>5/9/18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BC71B3A-AA9F-B347-AE2C-FD19DEEFB7FD}" type="slidenum">
              <a:rPr lang="en-US" smtClean="0"/>
              <a:t>‹#›</a:t>
            </a:fld>
            <a:endParaRPr lang="en-US"/>
          </a:p>
        </p:txBody>
      </p:sp>
    </p:spTree>
    <p:extLst>
      <p:ext uri="{BB962C8B-B14F-4D97-AF65-F5344CB8AC3E}">
        <p14:creationId xmlns:p14="http://schemas.microsoft.com/office/powerpoint/2010/main" val="76468665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Half_06">
    <p:bg>
      <p:bgPr>
        <a:solidFill>
          <a:srgbClr val="FFFFFF"/>
        </a:solidFill>
        <a:effectLst/>
      </p:bgPr>
    </p:bg>
    <p:spTree>
      <p:nvGrpSpPr>
        <p:cNvPr id="1" name=""/>
        <p:cNvGrpSpPr/>
        <p:nvPr/>
      </p:nvGrpSpPr>
      <p:grpSpPr>
        <a:xfrm>
          <a:off x="0" y="0"/>
          <a:ext cx="0" cy="0"/>
          <a:chOff x="0" y="0"/>
          <a:chExt cx="0" cy="0"/>
        </a:xfrm>
      </p:grpSpPr>
      <p:sp>
        <p:nvSpPr>
          <p:cNvPr id="1262" name="4:9"/>
          <p:cNvSpPr>
            <a:spLocks noGrp="1"/>
          </p:cNvSpPr>
          <p:nvPr>
            <p:ph type="body" sz="half" idx="13"/>
          </p:nvPr>
        </p:nvSpPr>
        <p:spPr>
          <a:xfrm>
            <a:off x="3045272" y="0"/>
            <a:ext cx="3048001" cy="6858000"/>
          </a:xfrm>
          <a:prstGeom prst="rect">
            <a:avLst/>
          </a:prstGeom>
          <a:solidFill>
            <a:srgbClr val="ECECEC"/>
          </a:solidFill>
          <a:ln w="3175"/>
        </p:spPr>
        <p:txBody>
          <a:bodyPr lIns="19050" tIns="19050" rIns="19050" bIns="19050" anchor="ctr"/>
          <a:lstStyle>
            <a:lvl1pPr algn="ctr" defTabSz="228594">
              <a:lnSpc>
                <a:spcPts val="1333"/>
              </a:lnSpc>
              <a:spcBef>
                <a:spcPts val="0"/>
              </a:spcBef>
              <a:defRPr sz="933">
                <a:solidFill>
                  <a:srgbClr val="000000"/>
                </a:solidFill>
                <a:latin typeface="+mj-lt"/>
                <a:ea typeface="+mj-ea"/>
                <a:cs typeface="+mj-cs"/>
                <a:sym typeface="Helvetica"/>
              </a:defRPr>
            </a:lvl1pPr>
          </a:lstStyle>
          <a:p>
            <a:r>
              <a:t>4:9</a:t>
            </a:r>
          </a:p>
        </p:txBody>
      </p:sp>
      <p:sp>
        <p:nvSpPr>
          <p:cNvPr id="1263" name="4:9"/>
          <p:cNvSpPr>
            <a:spLocks noGrp="1"/>
          </p:cNvSpPr>
          <p:nvPr>
            <p:ph type="body" sz="half" idx="14"/>
          </p:nvPr>
        </p:nvSpPr>
        <p:spPr>
          <a:xfrm>
            <a:off x="6093272" y="0"/>
            <a:ext cx="3048001" cy="6858000"/>
          </a:xfrm>
          <a:prstGeom prst="rect">
            <a:avLst/>
          </a:prstGeom>
          <a:solidFill>
            <a:srgbClr val="E0E0E0"/>
          </a:solidFill>
          <a:ln w="3175"/>
        </p:spPr>
        <p:txBody>
          <a:bodyPr lIns="19050" tIns="19050" rIns="19050" bIns="19050" anchor="ctr"/>
          <a:lstStyle>
            <a:lvl1pPr algn="ctr" defTabSz="228594">
              <a:lnSpc>
                <a:spcPts val="1333"/>
              </a:lnSpc>
              <a:spcBef>
                <a:spcPts val="0"/>
              </a:spcBef>
              <a:defRPr sz="933">
                <a:solidFill>
                  <a:srgbClr val="000000"/>
                </a:solidFill>
                <a:latin typeface="+mj-lt"/>
                <a:ea typeface="+mj-ea"/>
                <a:cs typeface="+mj-cs"/>
                <a:sym typeface="Helvetica"/>
              </a:defRPr>
            </a:lvl1pPr>
          </a:lstStyle>
          <a:p>
            <a:r>
              <a:t>4:9</a:t>
            </a:r>
          </a:p>
        </p:txBody>
      </p:sp>
      <p:sp>
        <p:nvSpPr>
          <p:cNvPr id="1264" name="4:9"/>
          <p:cNvSpPr>
            <a:spLocks noGrp="1"/>
          </p:cNvSpPr>
          <p:nvPr>
            <p:ph type="body" sz="half" idx="15"/>
          </p:nvPr>
        </p:nvSpPr>
        <p:spPr>
          <a:xfrm>
            <a:off x="9141272" y="0"/>
            <a:ext cx="3048001" cy="6858000"/>
          </a:xfrm>
          <a:prstGeom prst="rect">
            <a:avLst/>
          </a:prstGeom>
          <a:solidFill>
            <a:srgbClr val="959595"/>
          </a:solidFill>
          <a:ln w="3175"/>
        </p:spPr>
        <p:txBody>
          <a:bodyPr lIns="19050" tIns="19050" rIns="19050" bIns="19050" anchor="ctr"/>
          <a:lstStyle>
            <a:lvl1pPr algn="ctr" defTabSz="228594">
              <a:lnSpc>
                <a:spcPts val="1333"/>
              </a:lnSpc>
              <a:spcBef>
                <a:spcPts val="0"/>
              </a:spcBef>
              <a:defRPr sz="933">
                <a:solidFill>
                  <a:srgbClr val="000000"/>
                </a:solidFill>
                <a:latin typeface="+mj-lt"/>
                <a:ea typeface="+mj-ea"/>
                <a:cs typeface="+mj-cs"/>
                <a:sym typeface="Helvetica"/>
              </a:defRPr>
            </a:lvl1pPr>
          </a:lstStyle>
          <a:p>
            <a:r>
              <a:t>4:9</a:t>
            </a:r>
          </a:p>
        </p:txBody>
      </p:sp>
      <p:sp>
        <p:nvSpPr>
          <p:cNvPr id="1265" name="Rectangle"/>
          <p:cNvSpPr>
            <a:spLocks noGrp="1"/>
          </p:cNvSpPr>
          <p:nvPr>
            <p:ph type="body" sz="half" idx="16"/>
          </p:nvPr>
        </p:nvSpPr>
        <p:spPr>
          <a:xfrm>
            <a:off x="-2729" y="0"/>
            <a:ext cx="3048001" cy="6858000"/>
          </a:xfrm>
          <a:prstGeom prst="rect">
            <a:avLst/>
          </a:prstGeom>
          <a:solidFill>
            <a:srgbClr val="F9F9F9"/>
          </a:solidFill>
          <a:ln w="3175"/>
        </p:spPr>
        <p:txBody>
          <a:bodyPr lIns="19050" tIns="19050" rIns="19050" bIns="19050" anchor="ctr"/>
          <a:lstStyle>
            <a:lvl1pPr algn="ctr" defTabSz="412739">
              <a:spcBef>
                <a:spcPts val="0"/>
              </a:spcBef>
              <a:defRPr sz="600">
                <a:solidFill>
                  <a:srgbClr val="000000"/>
                </a:solidFill>
                <a:latin typeface="+mj-lt"/>
                <a:ea typeface="+mj-ea"/>
                <a:cs typeface="+mj-cs"/>
                <a:sym typeface="Helvetica"/>
              </a:defRPr>
            </a:lvl1pPr>
          </a:lstStyle>
          <a:p>
            <a:pPr algn="ctr" defTabSz="309562">
              <a:spcBef>
                <a:spcPts val="0"/>
              </a:spcBef>
              <a:defRPr sz="600">
                <a:solidFill>
                  <a:srgbClr val="000000"/>
                </a:solidFill>
                <a:latin typeface="+mj-lt"/>
                <a:ea typeface="+mj-ea"/>
                <a:cs typeface="+mj-cs"/>
                <a:sym typeface="Helvetica"/>
              </a:defRPr>
            </a:pPr>
            <a:endParaRPr/>
          </a:p>
        </p:txBody>
      </p:sp>
      <p:sp>
        <p:nvSpPr>
          <p:cNvPr id="1266" name="Section Title Subtitle…"/>
          <p:cNvSpPr>
            <a:spLocks noGrp="1"/>
          </p:cNvSpPr>
          <p:nvPr>
            <p:ph type="body" sz="quarter" idx="17"/>
          </p:nvPr>
        </p:nvSpPr>
        <p:spPr>
          <a:xfrm>
            <a:off x="185872" y="196850"/>
            <a:ext cx="2097299" cy="1759456"/>
          </a:xfrm>
          <a:prstGeom prst="rect">
            <a:avLst/>
          </a:prstGeom>
        </p:spPr>
        <p:txBody>
          <a:bodyPr>
            <a:spAutoFit/>
          </a:bodyPr>
          <a:lstStyle>
            <a:lvl1pPr defTabSz="228594">
              <a:lnSpc>
                <a:spcPts val="1333"/>
              </a:lnSpc>
              <a:spcBef>
                <a:spcPts val="0"/>
              </a:spcBef>
              <a:defRPr sz="700" b="1">
                <a:solidFill>
                  <a:srgbClr val="000000"/>
                </a:solidFill>
                <a:latin typeface="+mj-lt"/>
                <a:ea typeface="+mj-ea"/>
                <a:cs typeface="+mj-cs"/>
                <a:sym typeface="Helvetica"/>
              </a:defRPr>
            </a:lvl1pPr>
          </a:lstStyle>
          <a:p>
            <a:pPr defTabSz="171450">
              <a:lnSpc>
                <a:spcPts val="1000"/>
              </a:lnSpc>
              <a:spcBef>
                <a:spcPts val="0"/>
              </a:spcBef>
              <a:defRPr sz="700" b="1">
                <a:solidFill>
                  <a:srgbClr val="000000"/>
                </a:solidFill>
                <a:latin typeface="+mj-lt"/>
                <a:ea typeface="+mj-ea"/>
                <a:cs typeface="+mj-cs"/>
                <a:sym typeface="Helvetica"/>
              </a:defRPr>
            </a:pPr>
            <a:r>
              <a:t>Section Title</a:t>
            </a:r>
            <a:br/>
            <a:r>
              <a:rPr b="0"/>
              <a:t>Subtitle</a:t>
            </a:r>
          </a:p>
          <a:p>
            <a:pPr defTabSz="171450">
              <a:lnSpc>
                <a:spcPts val="1000"/>
              </a:lnSpc>
              <a:spcBef>
                <a:spcPts val="0"/>
              </a:spcBef>
              <a:defRPr sz="700">
                <a:solidFill>
                  <a:srgbClr val="000000"/>
                </a:solidFill>
                <a:latin typeface="+mj-lt"/>
                <a:ea typeface="+mj-ea"/>
                <a:cs typeface="+mj-cs"/>
                <a:sym typeface="Helvetica"/>
              </a:defRPr>
            </a:pPr>
            <a:endParaRPr b="0"/>
          </a:p>
          <a:p>
            <a:pPr defTabSz="171450">
              <a:lnSpc>
                <a:spcPts val="1000"/>
              </a:lnSpc>
              <a:spcBef>
                <a:spcPts val="0"/>
              </a:spcBef>
              <a:defRPr sz="700">
                <a:solidFill>
                  <a:srgbClr val="000000"/>
                </a:solidFill>
                <a:latin typeface="+mj-lt"/>
                <a:ea typeface="+mj-ea"/>
                <a:cs typeface="+mj-cs"/>
                <a:sym typeface="Helvetica"/>
              </a:defRPr>
            </a:pPr>
            <a:r>
              <a:t>Copy to come lorem ipsum dolor sit amet nonummy ut wisi consectetuer laoreet volat put lex corper. Lorpsum dolor sit amet nonummy ut wisi consectetuer laoreet volat put lex cormet noper.</a:t>
            </a:r>
          </a:p>
          <a:p>
            <a:pPr defTabSz="171450">
              <a:lnSpc>
                <a:spcPts val="1000"/>
              </a:lnSpc>
              <a:spcBef>
                <a:spcPts val="0"/>
              </a:spcBef>
              <a:defRPr sz="700">
                <a:solidFill>
                  <a:srgbClr val="000000"/>
                </a:solidFill>
                <a:latin typeface="+mj-lt"/>
                <a:ea typeface="+mj-ea"/>
                <a:cs typeface="+mj-cs"/>
                <a:sym typeface="Helvetica"/>
              </a:defRPr>
            </a:pPr>
            <a:endParaRPr/>
          </a:p>
          <a:p>
            <a:pPr defTabSz="171450">
              <a:lnSpc>
                <a:spcPts val="1000"/>
              </a:lnSpc>
              <a:spcBef>
                <a:spcPts val="0"/>
              </a:spcBef>
              <a:defRPr sz="700">
                <a:solidFill>
                  <a:srgbClr val="000000"/>
                </a:solidFill>
                <a:latin typeface="+mj-lt"/>
                <a:ea typeface="+mj-ea"/>
                <a:cs typeface="+mj-cs"/>
                <a:sym typeface="Helvetica"/>
              </a:defRPr>
            </a:pPr>
            <a:r>
              <a:t>What consectetuer laoreet volat put lex corper. Lorpsum dolor sit amet nonummy ut wisi consectetuer laoreet volat put lex cormet noper.</a:t>
            </a:r>
          </a:p>
        </p:txBody>
      </p:sp>
      <p:sp>
        <p:nvSpPr>
          <p:cNvPr id="1268" name="Slide Number"/>
          <p:cNvSpPr>
            <a:spLocks noGrp="1"/>
          </p:cNvSpPr>
          <p:nvPr>
            <p:ph type="sldNum" sz="quarter" idx="2"/>
          </p:nvPr>
        </p:nvSpPr>
        <p:spPr>
          <a:xfrm>
            <a:off x="5974223" y="6540500"/>
            <a:ext cx="237204" cy="237067"/>
          </a:xfrm>
          <a:prstGeom prst="rect">
            <a:avLst/>
          </a:prstGeom>
        </p:spPr>
        <p:txBody>
          <a:bodyPr lIns="19050" tIns="19050" rIns="19050" bIns="19050" anchor="t"/>
          <a:lstStyle>
            <a:lvl1pPr algn="ctr" defTabSz="412739">
              <a:defRPr sz="1200">
                <a:solidFill>
                  <a:srgbClr val="000000"/>
                </a:solidFill>
                <a:latin typeface="Helvetica Light"/>
                <a:ea typeface="Helvetica Light"/>
                <a:cs typeface="Helvetica Light"/>
                <a:sym typeface="Helvetica Light"/>
              </a:defRPr>
            </a:lvl1pPr>
          </a:lstStyle>
          <a:p>
            <a:fld id="{86CB4B4D-7CA3-9044-876B-883B54F8677D}" type="slidenum">
              <a:t>‹#›</a:t>
            </a:fld>
            <a:endParaRPr/>
          </a:p>
        </p:txBody>
      </p:sp>
    </p:spTree>
    <p:extLst>
      <p:ext uri="{BB962C8B-B14F-4D97-AF65-F5344CB8AC3E}">
        <p14:creationId xmlns:p14="http://schemas.microsoft.com/office/powerpoint/2010/main" val="1511440957"/>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80EBFD2-A481-4E44-9FBA-21172D99F3E6}" type="datetimeFigureOut">
              <a:rPr lang="en-US" smtClean="0"/>
              <a:t>5/9/18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BC71B3A-AA9F-B347-AE2C-FD19DEEFB7FD}" type="slidenum">
              <a:rPr lang="en-US" smtClean="0"/>
              <a:t>‹#›</a:t>
            </a:fld>
            <a:endParaRPr lang="en-US"/>
          </a:p>
        </p:txBody>
      </p:sp>
    </p:spTree>
    <p:extLst>
      <p:ext uri="{BB962C8B-B14F-4D97-AF65-F5344CB8AC3E}">
        <p14:creationId xmlns:p14="http://schemas.microsoft.com/office/powerpoint/2010/main" val="18953763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80EBFD2-A481-4E44-9FBA-21172D99F3E6}" type="datetimeFigureOut">
              <a:rPr lang="en-US" smtClean="0"/>
              <a:t>5/9/18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BC71B3A-AA9F-B347-AE2C-FD19DEEFB7FD}" type="slidenum">
              <a:rPr lang="en-US" smtClean="0"/>
              <a:t>‹#›</a:t>
            </a:fld>
            <a:endParaRPr lang="en-US"/>
          </a:p>
        </p:txBody>
      </p:sp>
    </p:spTree>
    <p:extLst>
      <p:ext uri="{BB962C8B-B14F-4D97-AF65-F5344CB8AC3E}">
        <p14:creationId xmlns:p14="http://schemas.microsoft.com/office/powerpoint/2010/main" val="19650591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380EBFD2-A481-4E44-9FBA-21172D99F3E6}" type="datetimeFigureOut">
              <a:rPr lang="en-US" smtClean="0"/>
              <a:t>5/9/18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BC71B3A-AA9F-B347-AE2C-FD19DEEFB7FD}" type="slidenum">
              <a:rPr lang="en-US" smtClean="0"/>
              <a:t>‹#›</a:t>
            </a:fld>
            <a:endParaRPr lang="en-US"/>
          </a:p>
        </p:txBody>
      </p:sp>
    </p:spTree>
    <p:extLst>
      <p:ext uri="{BB962C8B-B14F-4D97-AF65-F5344CB8AC3E}">
        <p14:creationId xmlns:p14="http://schemas.microsoft.com/office/powerpoint/2010/main" val="5983957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380EBFD2-A481-4E44-9FBA-21172D99F3E6}" type="datetimeFigureOut">
              <a:rPr lang="en-US" smtClean="0"/>
              <a:t>5/9/18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BC71B3A-AA9F-B347-AE2C-FD19DEEFB7FD}" type="slidenum">
              <a:rPr lang="en-US" smtClean="0"/>
              <a:t>‹#›</a:t>
            </a:fld>
            <a:endParaRPr lang="en-US"/>
          </a:p>
        </p:txBody>
      </p:sp>
    </p:spTree>
    <p:extLst>
      <p:ext uri="{BB962C8B-B14F-4D97-AF65-F5344CB8AC3E}">
        <p14:creationId xmlns:p14="http://schemas.microsoft.com/office/powerpoint/2010/main" val="5714345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80EBFD2-A481-4E44-9FBA-21172D99F3E6}" type="datetimeFigureOut">
              <a:rPr lang="en-US" smtClean="0"/>
              <a:t>5/9/18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BC71B3A-AA9F-B347-AE2C-FD19DEEFB7FD}" type="slidenum">
              <a:rPr lang="en-US" smtClean="0"/>
              <a:t>‹#›</a:t>
            </a:fld>
            <a:endParaRPr lang="en-US"/>
          </a:p>
        </p:txBody>
      </p:sp>
    </p:spTree>
    <p:extLst>
      <p:ext uri="{BB962C8B-B14F-4D97-AF65-F5344CB8AC3E}">
        <p14:creationId xmlns:p14="http://schemas.microsoft.com/office/powerpoint/2010/main" val="5534780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80EBFD2-A481-4E44-9FBA-21172D99F3E6}" type="datetimeFigureOut">
              <a:rPr lang="en-US" smtClean="0"/>
              <a:t>5/9/18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BC71B3A-AA9F-B347-AE2C-FD19DEEFB7FD}" type="slidenum">
              <a:rPr lang="en-US" smtClean="0"/>
              <a:t>‹#›</a:t>
            </a:fld>
            <a:endParaRPr lang="en-US"/>
          </a:p>
        </p:txBody>
      </p:sp>
    </p:spTree>
    <p:extLst>
      <p:ext uri="{BB962C8B-B14F-4D97-AF65-F5344CB8AC3E}">
        <p14:creationId xmlns:p14="http://schemas.microsoft.com/office/powerpoint/2010/main" val="15532389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80EBFD2-A481-4E44-9FBA-21172D99F3E6}" type="datetimeFigureOut">
              <a:rPr lang="en-US" smtClean="0"/>
              <a:t>5/9/18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BC71B3A-AA9F-B347-AE2C-FD19DEEFB7FD}" type="slidenum">
              <a:rPr lang="en-US" smtClean="0"/>
              <a:t>‹#›</a:t>
            </a:fld>
            <a:endParaRPr lang="en-US"/>
          </a:p>
        </p:txBody>
      </p:sp>
    </p:spTree>
    <p:extLst>
      <p:ext uri="{BB962C8B-B14F-4D97-AF65-F5344CB8AC3E}">
        <p14:creationId xmlns:p14="http://schemas.microsoft.com/office/powerpoint/2010/main" val="4751978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80EBFD2-A481-4E44-9FBA-21172D99F3E6}" type="datetimeFigureOut">
              <a:rPr lang="en-US" smtClean="0"/>
              <a:t>5/9/18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BC71B3A-AA9F-B347-AE2C-FD19DEEFB7FD}" type="slidenum">
              <a:rPr lang="en-US" smtClean="0"/>
              <a:t>‹#›</a:t>
            </a:fld>
            <a:endParaRPr lang="en-US"/>
          </a:p>
        </p:txBody>
      </p:sp>
    </p:spTree>
    <p:extLst>
      <p:ext uri="{BB962C8B-B14F-4D97-AF65-F5344CB8AC3E}">
        <p14:creationId xmlns:p14="http://schemas.microsoft.com/office/powerpoint/2010/main" val="158733020"/>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80EBFD2-A481-4E44-9FBA-21172D99F3E6}" type="datetimeFigureOut">
              <a:rPr lang="en-US" smtClean="0"/>
              <a:t>5/9/18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BC71B3A-AA9F-B347-AE2C-FD19DEEFB7FD}" type="slidenum">
              <a:rPr lang="en-US" smtClean="0"/>
              <a:t>‹#›</a:t>
            </a:fld>
            <a:endParaRPr lang="en-US"/>
          </a:p>
        </p:txBody>
      </p:sp>
    </p:spTree>
    <p:extLst>
      <p:ext uri="{BB962C8B-B14F-4D97-AF65-F5344CB8AC3E}">
        <p14:creationId xmlns:p14="http://schemas.microsoft.com/office/powerpoint/2010/main" val="6869794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tiff"/><Relationship Id="rId4" Type="http://schemas.openxmlformats.org/officeDocument/2006/relationships/image" Target="../media/image25.tiff"/><Relationship Id="rId1" Type="http://schemas.openxmlformats.org/officeDocument/2006/relationships/slideLayout" Target="../slideLayouts/slideLayout1.xml"/><Relationship Id="rId2" Type="http://schemas.openxmlformats.org/officeDocument/2006/relationships/hyperlink" Target="http://scikit-learn.org/stable/auto_examples/applications/plot_topics_extraction_with_nmf_lda.html#sphx-glr-auto-examples-applications-plot-topics-extraction-with-nmf-lda-py"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6.tiff"/><Relationship Id="rId3" Type="http://schemas.openxmlformats.org/officeDocument/2006/relationships/image" Target="../media/image27.tiff"/></Relationships>
</file>

<file path=ppt/slides/_rels/slide13.xml.rels><?xml version="1.0" encoding="UTF-8" standalone="yes"?>
<Relationships xmlns="http://schemas.openxmlformats.org/package/2006/relationships"><Relationship Id="rId3" Type="http://schemas.openxmlformats.org/officeDocument/2006/relationships/image" Target="../media/image21.tiff"/><Relationship Id="rId4" Type="http://schemas.openxmlformats.org/officeDocument/2006/relationships/image" Target="../media/image28.tiff"/><Relationship Id="rId1" Type="http://schemas.openxmlformats.org/officeDocument/2006/relationships/slideLayout" Target="../slideLayouts/slideLayout1.xml"/><Relationship Id="rId2" Type="http://schemas.openxmlformats.org/officeDocument/2006/relationships/image" Target="../media/image26.tif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1" Type="http://schemas.openxmlformats.org/officeDocument/2006/relationships/image" Target="../media/image10.tiff"/><Relationship Id="rId12" Type="http://schemas.openxmlformats.org/officeDocument/2006/relationships/image" Target="../media/image11.png"/><Relationship Id="rId13" Type="http://schemas.openxmlformats.org/officeDocument/2006/relationships/image" Target="../media/image12.png"/><Relationship Id="rId14" Type="http://schemas.openxmlformats.org/officeDocument/2006/relationships/image" Target="../media/image13.png"/><Relationship Id="rId15" Type="http://schemas.openxmlformats.org/officeDocument/2006/relationships/image" Target="../media/image14.tiff"/><Relationship Id="rId16" Type="http://schemas.openxmlformats.org/officeDocument/2006/relationships/image" Target="../media/image15.png"/><Relationship Id="rId17" Type="http://schemas.openxmlformats.org/officeDocument/2006/relationships/image" Target="../media/image16.png"/><Relationship Id="rId18" Type="http://schemas.openxmlformats.org/officeDocument/2006/relationships/image" Target="../media/image17.png"/><Relationship Id="rId1" Type="http://schemas.openxmlformats.org/officeDocument/2006/relationships/slideLayout" Target="../slideLayouts/slideLayout12.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5.png"/><Relationship Id="rId7" Type="http://schemas.openxmlformats.org/officeDocument/2006/relationships/image" Target="../media/image6.png"/><Relationship Id="rId8" Type="http://schemas.openxmlformats.org/officeDocument/2006/relationships/image" Target="../media/image7.png"/><Relationship Id="rId9" Type="http://schemas.openxmlformats.org/officeDocument/2006/relationships/image" Target="../media/image8.tiff"/><Relationship Id="rId10" Type="http://schemas.openxmlformats.org/officeDocument/2006/relationships/image" Target="../media/image9.tiff"/></Relationships>
</file>

<file path=ppt/slides/_rels/slide5.xml.rels><?xml version="1.0" encoding="UTF-8" standalone="yes"?>
<Relationships xmlns="http://schemas.openxmlformats.org/package/2006/relationships"><Relationship Id="rId3" Type="http://schemas.openxmlformats.org/officeDocument/2006/relationships/image" Target="../media/image19.emf"/><Relationship Id="rId4" Type="http://schemas.openxmlformats.org/officeDocument/2006/relationships/image" Target="../media/image20.emf"/><Relationship Id="rId1" Type="http://schemas.openxmlformats.org/officeDocument/2006/relationships/slideLayout" Target="../slideLayouts/slideLayout12.xml"/><Relationship Id="rId2" Type="http://schemas.openxmlformats.org/officeDocument/2006/relationships/image" Target="../media/image18.em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tiff"/><Relationship Id="rId5" Type="http://schemas.openxmlformats.org/officeDocument/2006/relationships/image" Target="../media/image24.png"/><Relationship Id="rId6" Type="http://schemas.openxmlformats.org/officeDocument/2006/relationships/hyperlink" Target="https://github.com/HackerNews/API" TargetMode="External"/><Relationship Id="rId1" Type="http://schemas.openxmlformats.org/officeDocument/2006/relationships/slideLayout" Target="../slideLayouts/slideLayout1.xml"/><Relationship Id="rId2" Type="http://schemas.openxmlformats.org/officeDocument/2006/relationships/image" Target="../media/image21.tif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p:txBody>
          <a:bodyPr>
            <a:normAutofit fontScale="92500" lnSpcReduction="10000"/>
          </a:bodyPr>
          <a:lstStyle/>
          <a:p>
            <a:pPr algn="l"/>
            <a:endParaRPr lang="en-US" dirty="0" smtClean="0"/>
          </a:p>
          <a:p>
            <a:pPr algn="l"/>
            <a:r>
              <a:rPr lang="en-US" dirty="0" smtClean="0"/>
              <a:t>By Greg Filla, @</a:t>
            </a:r>
            <a:r>
              <a:rPr lang="en-US" dirty="0" err="1" smtClean="0"/>
              <a:t>gdfilla</a:t>
            </a:r>
            <a:endParaRPr lang="en-US" dirty="0" smtClean="0"/>
          </a:p>
          <a:p>
            <a:pPr algn="l"/>
            <a:r>
              <a:rPr lang="en-US" dirty="0" smtClean="0"/>
              <a:t>With Adam </a:t>
            </a:r>
            <a:r>
              <a:rPr lang="en-US" dirty="0" err="1" smtClean="0"/>
              <a:t>Massachi</a:t>
            </a:r>
            <a:endParaRPr lang="en-US" dirty="0"/>
          </a:p>
          <a:p>
            <a:pPr algn="l"/>
            <a:r>
              <a:rPr lang="en-US" i="1" dirty="0" smtClean="0"/>
              <a:t>May 10, 2018</a:t>
            </a:r>
          </a:p>
          <a:p>
            <a:pPr algn="l"/>
            <a:endParaRPr lang="en-US" dirty="0"/>
          </a:p>
        </p:txBody>
      </p:sp>
      <p:sp>
        <p:nvSpPr>
          <p:cNvPr id="4" name="Rectangle 3"/>
          <p:cNvSpPr/>
          <p:nvPr/>
        </p:nvSpPr>
        <p:spPr>
          <a:xfrm>
            <a:off x="392242" y="329778"/>
            <a:ext cx="11599889" cy="32722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End to End Machine Learning with Python in IBM Watson </a:t>
            </a:r>
            <a:r>
              <a:rPr lang="en-US" sz="3200" b="1" dirty="0" smtClean="0"/>
              <a:t>Studio</a:t>
            </a:r>
            <a:r>
              <a:rPr lang="en-US" sz="3200" dirty="0" smtClean="0"/>
              <a:t>:</a:t>
            </a:r>
          </a:p>
          <a:p>
            <a:pPr algn="ctr"/>
            <a:r>
              <a:rPr lang="en-US" sz="3200" dirty="0"/>
              <a:t/>
            </a:r>
            <a:br>
              <a:rPr lang="en-US" sz="3200" dirty="0"/>
            </a:br>
            <a:r>
              <a:rPr lang="en-US" sz="2400" b="1" dirty="0"/>
              <a:t>HN </a:t>
            </a:r>
            <a:r>
              <a:rPr lang="en-US" sz="2400" b="1" dirty="0" smtClean="0"/>
              <a:t>ML-Viewer Application</a:t>
            </a:r>
            <a:endParaRPr lang="en-US" sz="2400" b="1" dirty="0"/>
          </a:p>
        </p:txBody>
      </p:sp>
    </p:spTree>
    <p:extLst>
      <p:ext uri="{BB962C8B-B14F-4D97-AF65-F5344CB8AC3E}">
        <p14:creationId xmlns:p14="http://schemas.microsoft.com/office/powerpoint/2010/main" val="18934200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92242" y="329778"/>
            <a:ext cx="11599889" cy="10193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t>Model Building</a:t>
            </a:r>
          </a:p>
        </p:txBody>
      </p:sp>
      <p:sp>
        <p:nvSpPr>
          <p:cNvPr id="62" name="TextBox 61"/>
          <p:cNvSpPr txBox="1"/>
          <p:nvPr/>
        </p:nvSpPr>
        <p:spPr>
          <a:xfrm>
            <a:off x="723643" y="1877813"/>
            <a:ext cx="7394389" cy="4678204"/>
          </a:xfrm>
          <a:prstGeom prst="rect">
            <a:avLst/>
          </a:prstGeom>
          <a:noFill/>
        </p:spPr>
        <p:txBody>
          <a:bodyPr wrap="square" rtlCol="0">
            <a:spAutoFit/>
          </a:bodyPr>
          <a:lstStyle/>
          <a:p>
            <a:pPr marL="285750" indent="-285750">
              <a:buFont typeface="Arial" charset="0"/>
              <a:buChar char="•"/>
            </a:pPr>
            <a:r>
              <a:rPr lang="en-US" sz="2000" dirty="0" err="1"/>
              <a:t>Sklearn</a:t>
            </a:r>
            <a:r>
              <a:rPr lang="en-US" sz="2000" dirty="0"/>
              <a:t> pipeline to cluster new stories to find tags  to categorize the </a:t>
            </a:r>
            <a:r>
              <a:rPr lang="en-US" sz="2000" dirty="0" smtClean="0"/>
              <a:t>content</a:t>
            </a:r>
          </a:p>
          <a:p>
            <a:pPr marL="285750" indent="-285750">
              <a:buFont typeface="Arial" charset="0"/>
              <a:buChar char="•"/>
            </a:pPr>
            <a:endParaRPr lang="en-US" sz="2000" dirty="0"/>
          </a:p>
          <a:p>
            <a:pPr marL="285750" indent="-285750">
              <a:buFont typeface="Arial" charset="0"/>
              <a:buChar char="•"/>
            </a:pPr>
            <a:r>
              <a:rPr lang="en-US" sz="2000" dirty="0" smtClean="0"/>
              <a:t>Experiment </a:t>
            </a:r>
            <a:r>
              <a:rPr lang="en-US" sz="2000" dirty="0"/>
              <a:t>with different algorithms to understand data and </a:t>
            </a:r>
            <a:r>
              <a:rPr lang="en-US" sz="2000" dirty="0" smtClean="0"/>
              <a:t>models</a:t>
            </a:r>
          </a:p>
          <a:p>
            <a:pPr marL="742950" lvl="1" indent="-285750">
              <a:buFont typeface="Arial" charset="0"/>
              <a:buChar char="•"/>
            </a:pPr>
            <a:r>
              <a:rPr lang="en-US" sz="2000" dirty="0" smtClean="0"/>
              <a:t>Non-negative </a:t>
            </a:r>
            <a:r>
              <a:rPr lang="en-US" sz="2000" dirty="0"/>
              <a:t>Matrix Factorization (NMF</a:t>
            </a:r>
            <a:r>
              <a:rPr lang="en-US" sz="2000" dirty="0" smtClean="0"/>
              <a:t>)</a:t>
            </a:r>
          </a:p>
          <a:p>
            <a:pPr marL="742950" lvl="1" indent="-285750">
              <a:buFont typeface="Arial" charset="0"/>
              <a:buChar char="•"/>
            </a:pPr>
            <a:r>
              <a:rPr lang="en-US" sz="2000" dirty="0" smtClean="0"/>
              <a:t>Latent </a:t>
            </a:r>
            <a:r>
              <a:rPr lang="en-US" sz="2000" dirty="0" err="1"/>
              <a:t>Dirichlet</a:t>
            </a:r>
            <a:r>
              <a:rPr lang="en-US" sz="2000" dirty="0"/>
              <a:t> Allocation (LDA</a:t>
            </a:r>
            <a:r>
              <a:rPr lang="en-US" sz="2000" dirty="0" smtClean="0"/>
              <a:t>)</a:t>
            </a:r>
          </a:p>
          <a:p>
            <a:pPr marL="1200150" lvl="2" indent="-285750">
              <a:buFont typeface="Arial" charset="0"/>
              <a:buChar char="•"/>
            </a:pPr>
            <a:r>
              <a:rPr lang="en-US" sz="2000" dirty="0">
                <a:hlinkClick r:id="rId2"/>
              </a:rPr>
              <a:t>Followed this tutorial from the docs</a:t>
            </a:r>
            <a:r>
              <a:rPr lang="en-US" sz="2000" dirty="0"/>
              <a:t> (1 of many</a:t>
            </a:r>
            <a:r>
              <a:rPr lang="en-US" sz="2000" dirty="0" smtClean="0"/>
              <a:t>)</a:t>
            </a:r>
          </a:p>
          <a:p>
            <a:pPr marL="742950" lvl="1" indent="-285750">
              <a:buFont typeface="Arial" charset="0"/>
              <a:buChar char="•"/>
            </a:pPr>
            <a:r>
              <a:rPr lang="en-US" sz="2000" dirty="0" smtClean="0"/>
              <a:t>Clustering</a:t>
            </a:r>
          </a:p>
          <a:p>
            <a:pPr marL="742950" lvl="1" indent="-285750">
              <a:buFont typeface="Arial" charset="0"/>
              <a:buChar char="•"/>
            </a:pPr>
            <a:r>
              <a:rPr lang="en-US" sz="2000" dirty="0" smtClean="0"/>
              <a:t>Classification (hand-labeling)</a:t>
            </a:r>
            <a:endParaRPr lang="en-US" sz="2000" dirty="0"/>
          </a:p>
          <a:p>
            <a:pPr marL="742950" lvl="1" indent="-285750">
              <a:buFont typeface="Arial" charset="0"/>
              <a:buChar char="•"/>
            </a:pPr>
            <a:endParaRPr lang="en-US" sz="2000" dirty="0" smtClean="0"/>
          </a:p>
          <a:p>
            <a:pPr marL="285750" indent="-285750">
              <a:buFont typeface="Arial" charset="0"/>
              <a:buChar char="•"/>
            </a:pPr>
            <a:endParaRPr lang="en-US" sz="2000" dirty="0" smtClean="0"/>
          </a:p>
          <a:p>
            <a:pPr marL="285750" indent="-285750">
              <a:buFont typeface="Arial" charset="0"/>
              <a:buChar char="•"/>
            </a:pPr>
            <a:r>
              <a:rPr lang="en-US" sz="2000" dirty="0" smtClean="0"/>
              <a:t>Future: </a:t>
            </a:r>
            <a:r>
              <a:rPr lang="en-US" sz="2000" dirty="0" smtClean="0"/>
              <a:t>tons to experiment with </a:t>
            </a:r>
          </a:p>
          <a:p>
            <a:pPr marL="285750" indent="-285750">
              <a:buFont typeface="Arial" charset="0"/>
              <a:buChar char="•"/>
            </a:pPr>
            <a:r>
              <a:rPr lang="en-US" sz="2000" dirty="0" smtClean="0"/>
              <a:t>See deployed model at </a:t>
            </a:r>
            <a:r>
              <a:rPr lang="en-US" sz="2000" dirty="0" err="1" smtClean="0"/>
              <a:t>monkeylearn</a:t>
            </a:r>
            <a:r>
              <a:rPr lang="en-US" sz="2000" dirty="0" smtClean="0"/>
              <a:t> for this use case</a:t>
            </a:r>
            <a:endParaRPr lang="en-US" sz="2000" dirty="0"/>
          </a:p>
          <a:p>
            <a:pPr marL="285750" indent="-285750">
              <a:buFontTx/>
              <a:buChar char="-"/>
            </a:pPr>
            <a:endParaRPr lang="en-US" dirty="0"/>
          </a:p>
        </p:txBody>
      </p:sp>
      <p:pic>
        <p:nvPicPr>
          <p:cNvPr id="12" name="Picture 11"/>
          <p:cNvPicPr>
            <a:picLocks noChangeAspect="1"/>
          </p:cNvPicPr>
          <p:nvPr/>
        </p:nvPicPr>
        <p:blipFill>
          <a:blip r:embed="rId3"/>
          <a:stretch>
            <a:fillRect/>
          </a:stretch>
        </p:blipFill>
        <p:spPr>
          <a:xfrm>
            <a:off x="9294541" y="1781150"/>
            <a:ext cx="1413312" cy="1413312"/>
          </a:xfrm>
          <a:prstGeom prst="rect">
            <a:avLst/>
          </a:prstGeom>
        </p:spPr>
      </p:pic>
      <p:pic>
        <p:nvPicPr>
          <p:cNvPr id="4" name="Picture 3"/>
          <p:cNvPicPr>
            <a:picLocks noChangeAspect="1"/>
          </p:cNvPicPr>
          <p:nvPr/>
        </p:nvPicPr>
        <p:blipFill>
          <a:blip r:embed="rId4"/>
          <a:stretch>
            <a:fillRect/>
          </a:stretch>
        </p:blipFill>
        <p:spPr>
          <a:xfrm>
            <a:off x="9424590" y="3294823"/>
            <a:ext cx="2076746" cy="2076746"/>
          </a:xfrm>
          <a:prstGeom prst="rect">
            <a:avLst/>
          </a:prstGeom>
        </p:spPr>
      </p:pic>
    </p:spTree>
    <p:extLst>
      <p:ext uri="{BB962C8B-B14F-4D97-AF65-F5344CB8AC3E}">
        <p14:creationId xmlns:p14="http://schemas.microsoft.com/office/powerpoint/2010/main" val="120556162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7136780" y="5240463"/>
            <a:ext cx="4772722" cy="1274285"/>
          </a:xfrm>
          <a:prstGeom prst="rect">
            <a:avLst/>
          </a:prstGeom>
          <a:ln>
            <a:solidFill>
              <a:schemeClr val="bg1"/>
            </a:solidFill>
          </a:ln>
        </p:spPr>
        <p:style>
          <a:lnRef idx="1">
            <a:schemeClr val="accent5"/>
          </a:lnRef>
          <a:fillRef idx="2">
            <a:schemeClr val="accent5"/>
          </a:fillRef>
          <a:effectRef idx="1">
            <a:schemeClr val="accent5"/>
          </a:effectRef>
          <a:fontRef idx="minor">
            <a:schemeClr val="dk1"/>
          </a:fontRef>
        </p:style>
        <p:txBody>
          <a:bodyPr rtlCol="0" anchor="t"/>
          <a:lstStyle/>
          <a:p>
            <a:r>
              <a:rPr lang="en-US" sz="1600" b="1" dirty="0" smtClean="0">
                <a:solidFill>
                  <a:schemeClr val="bg1"/>
                </a:solidFill>
              </a:rPr>
              <a:t>Classification</a:t>
            </a:r>
            <a:endParaRPr lang="en-US" sz="1600" b="1" dirty="0">
              <a:solidFill>
                <a:schemeClr val="bg1"/>
              </a:solidFill>
            </a:endParaRPr>
          </a:p>
        </p:txBody>
      </p:sp>
      <p:sp>
        <p:nvSpPr>
          <p:cNvPr id="25" name="Rectangle 24"/>
          <p:cNvSpPr/>
          <p:nvPr/>
        </p:nvSpPr>
        <p:spPr>
          <a:xfrm>
            <a:off x="7136780" y="4023381"/>
            <a:ext cx="3389971" cy="1093978"/>
          </a:xfrm>
          <a:prstGeom prst="rect">
            <a:avLst/>
          </a:prstGeom>
        </p:spPr>
        <p:style>
          <a:lnRef idx="1">
            <a:schemeClr val="accent6"/>
          </a:lnRef>
          <a:fillRef idx="2">
            <a:schemeClr val="accent6"/>
          </a:fillRef>
          <a:effectRef idx="1">
            <a:schemeClr val="accent6"/>
          </a:effectRef>
          <a:fontRef idx="minor">
            <a:schemeClr val="dk1"/>
          </a:fontRef>
        </p:style>
        <p:txBody>
          <a:bodyPr rtlCol="0" anchor="t"/>
          <a:lstStyle/>
          <a:p>
            <a:r>
              <a:rPr lang="en-US" sz="1600" b="1" dirty="0">
                <a:solidFill>
                  <a:schemeClr val="bg1"/>
                </a:solidFill>
              </a:rPr>
              <a:t>Clustering</a:t>
            </a:r>
            <a:endParaRPr lang="en-US" sz="1600" b="1" dirty="0">
              <a:solidFill>
                <a:schemeClr val="bg1"/>
              </a:solidFill>
            </a:endParaRPr>
          </a:p>
        </p:txBody>
      </p:sp>
      <p:sp>
        <p:nvSpPr>
          <p:cNvPr id="24" name="Rectangle 23"/>
          <p:cNvSpPr/>
          <p:nvPr/>
        </p:nvSpPr>
        <p:spPr>
          <a:xfrm>
            <a:off x="7136779" y="1751110"/>
            <a:ext cx="3389971" cy="2213028"/>
          </a:xfrm>
          <a:prstGeom prst="rect">
            <a:avLst/>
          </a:prstGeom>
        </p:spPr>
        <p:style>
          <a:lnRef idx="1">
            <a:schemeClr val="accent2"/>
          </a:lnRef>
          <a:fillRef idx="2">
            <a:schemeClr val="accent2"/>
          </a:fillRef>
          <a:effectRef idx="1">
            <a:schemeClr val="accent2"/>
          </a:effectRef>
          <a:fontRef idx="minor">
            <a:schemeClr val="dk1"/>
          </a:fontRef>
        </p:style>
        <p:txBody>
          <a:bodyPr rtlCol="0" anchor="t"/>
          <a:lstStyle/>
          <a:p>
            <a:r>
              <a:rPr lang="en-US" sz="1600" b="1" dirty="0">
                <a:solidFill>
                  <a:schemeClr val="bg1"/>
                </a:solidFill>
              </a:rPr>
              <a:t>Topic Models</a:t>
            </a:r>
            <a:endParaRPr lang="en-US" sz="1600" b="1" dirty="0">
              <a:solidFill>
                <a:schemeClr val="bg1"/>
              </a:solidFill>
            </a:endParaRPr>
          </a:p>
        </p:txBody>
      </p:sp>
      <p:sp>
        <p:nvSpPr>
          <p:cNvPr id="5" name="Rectangle 4"/>
          <p:cNvSpPr/>
          <p:nvPr/>
        </p:nvSpPr>
        <p:spPr>
          <a:xfrm>
            <a:off x="392242" y="329778"/>
            <a:ext cx="11599889" cy="10193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t>Model </a:t>
            </a:r>
            <a:r>
              <a:rPr lang="en-US" sz="2400" b="1" dirty="0" smtClean="0"/>
              <a:t>Building: Details</a:t>
            </a:r>
            <a:endParaRPr lang="en-US" sz="2400" b="1" dirty="0"/>
          </a:p>
        </p:txBody>
      </p:sp>
      <p:sp>
        <p:nvSpPr>
          <p:cNvPr id="6" name="Rectangle 5"/>
          <p:cNvSpPr/>
          <p:nvPr/>
        </p:nvSpPr>
        <p:spPr>
          <a:xfrm>
            <a:off x="392242" y="1711987"/>
            <a:ext cx="2462470" cy="74889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i="1" smtClean="0"/>
              <a:t>Appended </a:t>
            </a:r>
            <a:r>
              <a:rPr lang="en-US" sz="1600" i="1" dirty="0" smtClean="0"/>
              <a:t>stories for ML model training</a:t>
            </a:r>
            <a:endParaRPr lang="en-US" sz="1600" i="1" dirty="0"/>
          </a:p>
        </p:txBody>
      </p:sp>
      <p:sp>
        <p:nvSpPr>
          <p:cNvPr id="10" name="Rectangle 9"/>
          <p:cNvSpPr/>
          <p:nvPr/>
        </p:nvSpPr>
        <p:spPr>
          <a:xfrm>
            <a:off x="754493" y="3229412"/>
            <a:ext cx="1817661" cy="738943"/>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sz="1600" dirty="0" smtClean="0"/>
              <a:t>JSON-&gt; </a:t>
            </a:r>
            <a:r>
              <a:rPr lang="en-US" sz="1600" dirty="0" err="1" smtClean="0"/>
              <a:t>DataFrame</a:t>
            </a:r>
            <a:endParaRPr lang="en-US" sz="1600" dirty="0"/>
          </a:p>
        </p:txBody>
      </p:sp>
      <p:sp>
        <p:nvSpPr>
          <p:cNvPr id="11" name="Rectangle 10"/>
          <p:cNvSpPr/>
          <p:nvPr/>
        </p:nvSpPr>
        <p:spPr>
          <a:xfrm>
            <a:off x="2817420" y="3202531"/>
            <a:ext cx="1650380" cy="792703"/>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sz="1600" smtClean="0"/>
              <a:t>Clean data</a:t>
            </a:r>
            <a:endParaRPr lang="en-US" sz="1600" dirty="0"/>
          </a:p>
        </p:txBody>
      </p:sp>
      <p:sp>
        <p:nvSpPr>
          <p:cNvPr id="18" name="Rectangle 17"/>
          <p:cNvSpPr/>
          <p:nvPr/>
        </p:nvSpPr>
        <p:spPr>
          <a:xfrm>
            <a:off x="4713066" y="3202531"/>
            <a:ext cx="1907314" cy="792702"/>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sz="1600" dirty="0" err="1" smtClean="0"/>
              <a:t>TFiDF</a:t>
            </a:r>
            <a:r>
              <a:rPr lang="en-US" sz="1600" dirty="0" smtClean="0"/>
              <a:t> </a:t>
            </a:r>
            <a:r>
              <a:rPr lang="en-US" sz="1600" dirty="0" err="1" smtClean="0"/>
              <a:t>Vectorizer</a:t>
            </a:r>
            <a:endParaRPr lang="en-US" sz="1600" dirty="0"/>
          </a:p>
        </p:txBody>
      </p:sp>
      <p:sp>
        <p:nvSpPr>
          <p:cNvPr id="19" name="Rectangle 18"/>
          <p:cNvSpPr/>
          <p:nvPr/>
        </p:nvSpPr>
        <p:spPr>
          <a:xfrm>
            <a:off x="8207235" y="2271345"/>
            <a:ext cx="1892448" cy="737676"/>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sz="1600" dirty="0" smtClean="0"/>
              <a:t>Non-negative Matrix Factorization</a:t>
            </a:r>
            <a:endParaRPr lang="en-US" sz="1600" dirty="0"/>
          </a:p>
        </p:txBody>
      </p:sp>
      <p:sp>
        <p:nvSpPr>
          <p:cNvPr id="20" name="Rectangle 19"/>
          <p:cNvSpPr/>
          <p:nvPr/>
        </p:nvSpPr>
        <p:spPr>
          <a:xfrm>
            <a:off x="8207235" y="3107387"/>
            <a:ext cx="1892448" cy="737676"/>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sz="1600" dirty="0" smtClean="0"/>
              <a:t>LDA</a:t>
            </a:r>
            <a:endParaRPr lang="en-US" sz="1600" dirty="0"/>
          </a:p>
        </p:txBody>
      </p:sp>
      <p:sp>
        <p:nvSpPr>
          <p:cNvPr id="21" name="Rectangle 20"/>
          <p:cNvSpPr/>
          <p:nvPr/>
        </p:nvSpPr>
        <p:spPr>
          <a:xfrm>
            <a:off x="8207235" y="4263084"/>
            <a:ext cx="1892448" cy="737676"/>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sz="1600" dirty="0" smtClean="0"/>
              <a:t>K-Means</a:t>
            </a:r>
            <a:endParaRPr lang="en-US" sz="1600" dirty="0"/>
          </a:p>
        </p:txBody>
      </p:sp>
      <p:sp>
        <p:nvSpPr>
          <p:cNvPr id="22" name="Rectangle 21"/>
          <p:cNvSpPr/>
          <p:nvPr/>
        </p:nvSpPr>
        <p:spPr>
          <a:xfrm>
            <a:off x="7885541" y="5580086"/>
            <a:ext cx="1892448" cy="737676"/>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sz="1600" dirty="0" smtClean="0"/>
              <a:t>Review </a:t>
            </a:r>
            <a:r>
              <a:rPr lang="en-US" sz="1600" smtClean="0"/>
              <a:t>and label </a:t>
            </a:r>
            <a:endParaRPr lang="en-US" sz="1600" dirty="0"/>
          </a:p>
        </p:txBody>
      </p:sp>
      <p:sp>
        <p:nvSpPr>
          <p:cNvPr id="23" name="Rectangle 22"/>
          <p:cNvSpPr/>
          <p:nvPr/>
        </p:nvSpPr>
        <p:spPr>
          <a:xfrm>
            <a:off x="9867199" y="5580086"/>
            <a:ext cx="1892448" cy="737676"/>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sz="1600" smtClean="0"/>
              <a:t>Classification (SVM)</a:t>
            </a:r>
            <a:endParaRPr lang="en-US" sz="1600" dirty="0"/>
          </a:p>
        </p:txBody>
      </p:sp>
      <p:cxnSp>
        <p:nvCxnSpPr>
          <p:cNvPr id="3" name="Straight Arrow Connector 2"/>
          <p:cNvCxnSpPr>
            <a:stCxn id="6" idx="2"/>
          </p:cNvCxnSpPr>
          <p:nvPr/>
        </p:nvCxnSpPr>
        <p:spPr>
          <a:xfrm>
            <a:off x="1623477" y="2460881"/>
            <a:ext cx="82660" cy="5481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stCxn id="10" idx="3"/>
            <a:endCxn id="11" idx="1"/>
          </p:cNvCxnSpPr>
          <p:nvPr/>
        </p:nvCxnSpPr>
        <p:spPr>
          <a:xfrm flipV="1">
            <a:off x="2572154" y="3598883"/>
            <a:ext cx="245266"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stCxn id="11" idx="3"/>
            <a:endCxn id="18" idx="1"/>
          </p:cNvCxnSpPr>
          <p:nvPr/>
        </p:nvCxnSpPr>
        <p:spPr>
          <a:xfrm flipV="1">
            <a:off x="4467800" y="3598882"/>
            <a:ext cx="245266"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Elbow Connector 48"/>
          <p:cNvCxnSpPr>
            <a:stCxn id="18" idx="3"/>
            <a:endCxn id="24" idx="1"/>
          </p:cNvCxnSpPr>
          <p:nvPr/>
        </p:nvCxnSpPr>
        <p:spPr>
          <a:xfrm flipV="1">
            <a:off x="6620380" y="2857624"/>
            <a:ext cx="516399" cy="741258"/>
          </a:xfrm>
          <a:prstGeom prst="bentConnector3">
            <a:avLst>
              <a:gd name="adj1" fmla="val 465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Elbow Connector 53"/>
          <p:cNvCxnSpPr>
            <a:stCxn id="18" idx="3"/>
            <a:endCxn id="25" idx="1"/>
          </p:cNvCxnSpPr>
          <p:nvPr/>
        </p:nvCxnSpPr>
        <p:spPr>
          <a:xfrm>
            <a:off x="6620380" y="3598882"/>
            <a:ext cx="516400" cy="971488"/>
          </a:xfrm>
          <a:prstGeom prst="bentConnector3">
            <a:avLst>
              <a:gd name="adj1" fmla="val 249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a:stCxn id="21" idx="2"/>
          </p:cNvCxnSpPr>
          <p:nvPr/>
        </p:nvCxnSpPr>
        <p:spPr>
          <a:xfrm flipH="1">
            <a:off x="8749867" y="5000760"/>
            <a:ext cx="403592" cy="561129"/>
          </a:xfrm>
          <a:prstGeom prst="straightConnector1">
            <a:avLst/>
          </a:prstGeom>
          <a:ln w="2857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019616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92242" y="329778"/>
            <a:ext cx="11599889" cy="10193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t>App Development</a:t>
            </a:r>
          </a:p>
        </p:txBody>
      </p:sp>
      <p:sp>
        <p:nvSpPr>
          <p:cNvPr id="62" name="TextBox 61"/>
          <p:cNvSpPr txBox="1"/>
          <p:nvPr/>
        </p:nvSpPr>
        <p:spPr>
          <a:xfrm>
            <a:off x="723643" y="1877813"/>
            <a:ext cx="7394389" cy="2215991"/>
          </a:xfrm>
          <a:prstGeom prst="rect">
            <a:avLst/>
          </a:prstGeom>
          <a:noFill/>
        </p:spPr>
        <p:txBody>
          <a:bodyPr wrap="square" rtlCol="0">
            <a:spAutoFit/>
          </a:bodyPr>
          <a:lstStyle/>
          <a:p>
            <a:pPr marL="285750" indent="-285750">
              <a:buFont typeface="Arial" charset="0"/>
              <a:buChar char="•"/>
            </a:pPr>
            <a:r>
              <a:rPr lang="en-US" sz="2000" dirty="0" smtClean="0"/>
              <a:t>Using Flask as app framework for it’s simplicity</a:t>
            </a:r>
            <a:endParaRPr lang="en-US" sz="2000" dirty="0"/>
          </a:p>
          <a:p>
            <a:pPr marL="285750" indent="-285750">
              <a:buFont typeface="Arial" charset="0"/>
              <a:buChar char="•"/>
            </a:pPr>
            <a:endParaRPr lang="en-US" sz="2000" dirty="0" smtClean="0"/>
          </a:p>
          <a:p>
            <a:pPr marL="285750" indent="-285750">
              <a:buFont typeface="Arial" charset="0"/>
              <a:buChar char="•"/>
            </a:pPr>
            <a:r>
              <a:rPr lang="en-US" sz="2000" dirty="0" smtClean="0"/>
              <a:t>The app can be tested locally and deployed to IBM </a:t>
            </a:r>
            <a:r>
              <a:rPr lang="en-US" sz="2000" dirty="0" smtClean="0"/>
              <a:t>Cloud</a:t>
            </a:r>
          </a:p>
          <a:p>
            <a:pPr marL="285750" indent="-285750">
              <a:buFont typeface="Arial" charset="0"/>
              <a:buChar char="•"/>
            </a:pPr>
            <a:endParaRPr lang="en-US" sz="2000" dirty="0"/>
          </a:p>
          <a:p>
            <a:pPr marL="285750" indent="-285750">
              <a:buFont typeface="Arial" charset="0"/>
              <a:buChar char="•"/>
            </a:pPr>
            <a:r>
              <a:rPr lang="en-US" sz="2000" dirty="0" smtClean="0"/>
              <a:t>Model serving is a critical piece of the application</a:t>
            </a:r>
          </a:p>
          <a:p>
            <a:pPr marL="742950" lvl="1" indent="-285750">
              <a:buFont typeface="Arial" charset="0"/>
              <a:buChar char="•"/>
            </a:pPr>
            <a:r>
              <a:rPr lang="en-US" sz="2000" dirty="0" smtClean="0"/>
              <a:t>i.e. using the model to categorize new stories</a:t>
            </a:r>
            <a:endParaRPr lang="en-US" sz="2000" dirty="0"/>
          </a:p>
          <a:p>
            <a:pPr marL="285750" indent="-285750">
              <a:buFontTx/>
              <a:buChar char="-"/>
            </a:pPr>
            <a:endParaRPr lang="en-US" dirty="0"/>
          </a:p>
        </p:txBody>
      </p:sp>
      <p:pic>
        <p:nvPicPr>
          <p:cNvPr id="2" name="Picture 1"/>
          <p:cNvPicPr>
            <a:picLocks noChangeAspect="1"/>
          </p:cNvPicPr>
          <p:nvPr/>
        </p:nvPicPr>
        <p:blipFill>
          <a:blip r:embed="rId2"/>
          <a:stretch>
            <a:fillRect/>
          </a:stretch>
        </p:blipFill>
        <p:spPr>
          <a:xfrm>
            <a:off x="8633346" y="3349762"/>
            <a:ext cx="1191831" cy="1531916"/>
          </a:xfrm>
          <a:prstGeom prst="rect">
            <a:avLst/>
          </a:prstGeom>
        </p:spPr>
      </p:pic>
      <p:pic>
        <p:nvPicPr>
          <p:cNvPr id="7" name="Picture 6"/>
          <p:cNvPicPr>
            <a:picLocks noChangeAspect="1"/>
          </p:cNvPicPr>
          <p:nvPr/>
        </p:nvPicPr>
        <p:blipFill>
          <a:blip r:embed="rId3">
            <a:clrChange>
              <a:clrFrom>
                <a:srgbClr val="FFFFFF"/>
              </a:clrFrom>
              <a:clrTo>
                <a:srgbClr val="FFFFFF">
                  <a:alpha val="0"/>
                </a:srgbClr>
              </a:clrTo>
            </a:clrChange>
          </a:blip>
          <a:stretch>
            <a:fillRect/>
          </a:stretch>
        </p:blipFill>
        <p:spPr>
          <a:xfrm>
            <a:off x="9508340" y="2194396"/>
            <a:ext cx="2578793" cy="1841995"/>
          </a:xfrm>
          <a:prstGeom prst="rect">
            <a:avLst/>
          </a:prstGeom>
        </p:spPr>
      </p:pic>
    </p:spTree>
    <p:extLst>
      <p:ext uri="{BB962C8B-B14F-4D97-AF65-F5344CB8AC3E}">
        <p14:creationId xmlns:p14="http://schemas.microsoft.com/office/powerpoint/2010/main" val="27429928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92242" y="329778"/>
            <a:ext cx="11599889" cy="10193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t>Model Integration</a:t>
            </a:r>
          </a:p>
        </p:txBody>
      </p:sp>
      <p:sp>
        <p:nvSpPr>
          <p:cNvPr id="62" name="TextBox 61"/>
          <p:cNvSpPr txBox="1"/>
          <p:nvPr/>
        </p:nvSpPr>
        <p:spPr>
          <a:xfrm>
            <a:off x="723643" y="1877813"/>
            <a:ext cx="7394389" cy="3447098"/>
          </a:xfrm>
          <a:prstGeom prst="rect">
            <a:avLst/>
          </a:prstGeom>
          <a:noFill/>
        </p:spPr>
        <p:txBody>
          <a:bodyPr wrap="square" rtlCol="0">
            <a:spAutoFit/>
          </a:bodyPr>
          <a:lstStyle/>
          <a:p>
            <a:pPr marL="285750" indent="-285750">
              <a:buFont typeface="Arial" charset="0"/>
              <a:buChar char="•"/>
            </a:pPr>
            <a:r>
              <a:rPr lang="en-US" sz="2000" dirty="0" smtClean="0"/>
              <a:t>Options for model deployment</a:t>
            </a:r>
          </a:p>
          <a:p>
            <a:pPr marL="742950" lvl="1" indent="-285750">
              <a:buFont typeface="Arial" charset="0"/>
              <a:buChar char="•"/>
            </a:pPr>
            <a:r>
              <a:rPr lang="en-US" sz="2000" dirty="0" smtClean="0"/>
              <a:t>Save model in application to load</a:t>
            </a:r>
          </a:p>
          <a:p>
            <a:pPr marL="742950" lvl="1" indent="-285750">
              <a:buFont typeface="Arial" charset="0"/>
              <a:buChar char="•"/>
            </a:pPr>
            <a:r>
              <a:rPr lang="en-US" sz="2000" dirty="0" smtClean="0"/>
              <a:t>Save model in object storage </a:t>
            </a:r>
          </a:p>
          <a:p>
            <a:pPr marL="742950" lvl="1" indent="-285750">
              <a:buFont typeface="Arial" charset="0"/>
              <a:buChar char="•"/>
            </a:pPr>
            <a:r>
              <a:rPr lang="en-US" sz="2000" dirty="0" smtClean="0"/>
              <a:t>Deploy model with Watson Machine Learning</a:t>
            </a:r>
          </a:p>
          <a:p>
            <a:pPr marL="1200150" lvl="2" indent="-285750">
              <a:buFont typeface="Arial" charset="0"/>
              <a:buChar char="•"/>
            </a:pPr>
            <a:r>
              <a:rPr lang="en-US" sz="2000" dirty="0" smtClean="0"/>
              <a:t>Online deployment </a:t>
            </a:r>
            <a:r>
              <a:rPr lang="mr-IN" sz="2000" dirty="0" smtClean="0"/>
              <a:t>–</a:t>
            </a:r>
            <a:r>
              <a:rPr lang="en-US" sz="2000" dirty="0" smtClean="0"/>
              <a:t> REST API</a:t>
            </a:r>
          </a:p>
          <a:p>
            <a:pPr marL="1200150" lvl="2" indent="-285750">
              <a:buFont typeface="Arial" charset="0"/>
              <a:buChar char="•"/>
            </a:pPr>
            <a:r>
              <a:rPr lang="en-US" sz="2000" dirty="0" smtClean="0"/>
              <a:t>Use model repository to load model</a:t>
            </a:r>
          </a:p>
          <a:p>
            <a:pPr marL="285750" indent="-285750">
              <a:buFont typeface="Arial" charset="0"/>
              <a:buChar char="•"/>
            </a:pPr>
            <a:endParaRPr lang="en-US" sz="2000" dirty="0"/>
          </a:p>
          <a:p>
            <a:pPr marL="285750" indent="-285750">
              <a:buFont typeface="Arial" charset="0"/>
              <a:buChar char="•"/>
            </a:pPr>
            <a:r>
              <a:rPr lang="en-US" sz="2000" dirty="0" smtClean="0"/>
              <a:t>How can we update the model over time?</a:t>
            </a:r>
          </a:p>
          <a:p>
            <a:pPr marL="742950" lvl="1" indent="-285750">
              <a:buFont typeface="Arial" charset="0"/>
              <a:buChar char="•"/>
            </a:pPr>
            <a:r>
              <a:rPr lang="en-US" sz="2000" dirty="0" smtClean="0"/>
              <a:t>New stories every day </a:t>
            </a:r>
            <a:r>
              <a:rPr lang="mr-IN" sz="2000" dirty="0" smtClean="0"/>
              <a:t>–</a:t>
            </a:r>
            <a:r>
              <a:rPr lang="en-US" sz="2000" dirty="0" smtClean="0"/>
              <a:t> model needs retraining</a:t>
            </a:r>
          </a:p>
          <a:p>
            <a:pPr marL="742950" lvl="1" indent="-285750">
              <a:buFont typeface="Arial" charset="0"/>
              <a:buChar char="•"/>
            </a:pPr>
            <a:r>
              <a:rPr lang="en-US" sz="2000" dirty="0" smtClean="0"/>
              <a:t>Allow users to help categorize stories in app UI</a:t>
            </a:r>
            <a:endParaRPr lang="en-US" sz="2000" dirty="0"/>
          </a:p>
          <a:p>
            <a:pPr marL="285750" indent="-285750">
              <a:buFontTx/>
              <a:buChar char="-"/>
            </a:pPr>
            <a:endParaRPr lang="en-US" dirty="0"/>
          </a:p>
        </p:txBody>
      </p:sp>
      <p:pic>
        <p:nvPicPr>
          <p:cNvPr id="2" name="Picture 1"/>
          <p:cNvPicPr>
            <a:picLocks noChangeAspect="1"/>
          </p:cNvPicPr>
          <p:nvPr/>
        </p:nvPicPr>
        <p:blipFill>
          <a:blip r:embed="rId2"/>
          <a:stretch>
            <a:fillRect/>
          </a:stretch>
        </p:blipFill>
        <p:spPr>
          <a:xfrm>
            <a:off x="8526468" y="3182639"/>
            <a:ext cx="1006855" cy="1294158"/>
          </a:xfrm>
          <a:prstGeom prst="rect">
            <a:avLst/>
          </a:prstGeom>
        </p:spPr>
      </p:pic>
      <p:pic>
        <p:nvPicPr>
          <p:cNvPr id="6" name="Picture 5"/>
          <p:cNvPicPr>
            <a:picLocks noChangeAspect="1"/>
          </p:cNvPicPr>
          <p:nvPr/>
        </p:nvPicPr>
        <p:blipFill>
          <a:blip r:embed="rId3"/>
          <a:stretch>
            <a:fillRect/>
          </a:stretch>
        </p:blipFill>
        <p:spPr>
          <a:xfrm>
            <a:off x="9782938" y="2968831"/>
            <a:ext cx="1413312" cy="1413312"/>
          </a:xfrm>
          <a:prstGeom prst="rect">
            <a:avLst/>
          </a:prstGeom>
        </p:spPr>
      </p:pic>
      <p:pic>
        <p:nvPicPr>
          <p:cNvPr id="3" name="Picture 2"/>
          <p:cNvPicPr>
            <a:picLocks noChangeAspect="1"/>
          </p:cNvPicPr>
          <p:nvPr/>
        </p:nvPicPr>
        <p:blipFill>
          <a:blip r:embed="rId4"/>
          <a:stretch>
            <a:fillRect/>
          </a:stretch>
        </p:blipFill>
        <p:spPr>
          <a:xfrm>
            <a:off x="8182257" y="2212299"/>
            <a:ext cx="3809874" cy="756532"/>
          </a:xfrm>
          <a:prstGeom prst="rect">
            <a:avLst/>
          </a:prstGeom>
        </p:spPr>
      </p:pic>
    </p:spTree>
    <p:extLst>
      <p:ext uri="{BB962C8B-B14F-4D97-AF65-F5344CB8AC3E}">
        <p14:creationId xmlns:p14="http://schemas.microsoft.com/office/powerpoint/2010/main" val="73561112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12192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smtClean="0"/>
              <a:t>Thank you!</a:t>
            </a:r>
          </a:p>
          <a:p>
            <a:pPr algn="ctr"/>
            <a:endParaRPr lang="en-US" sz="2400" b="1" smtClean="0"/>
          </a:p>
          <a:p>
            <a:pPr algn="ctr"/>
            <a:r>
              <a:rPr lang="en-US" sz="2400" b="1" dirty="0" smtClean="0"/>
              <a:t>Questions?</a:t>
            </a:r>
            <a:endParaRPr lang="en-US" sz="2400" b="1" dirty="0"/>
          </a:p>
        </p:txBody>
      </p:sp>
    </p:spTree>
    <p:extLst>
      <p:ext uri="{BB962C8B-B14F-4D97-AF65-F5344CB8AC3E}">
        <p14:creationId xmlns:p14="http://schemas.microsoft.com/office/powerpoint/2010/main" val="190954062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6672" y="2153709"/>
            <a:ext cx="2653259" cy="16820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Data Engineer</a:t>
            </a:r>
            <a:endParaRPr lang="en-US" sz="2400" b="1" dirty="0"/>
          </a:p>
        </p:txBody>
      </p:sp>
      <p:sp>
        <p:nvSpPr>
          <p:cNvPr id="6" name="Rectangle 5"/>
          <p:cNvSpPr/>
          <p:nvPr/>
        </p:nvSpPr>
        <p:spPr>
          <a:xfrm>
            <a:off x="3221098" y="2153708"/>
            <a:ext cx="2653259" cy="16820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Data Scientist</a:t>
            </a:r>
          </a:p>
        </p:txBody>
      </p:sp>
      <p:sp>
        <p:nvSpPr>
          <p:cNvPr id="7" name="Rectangle 6"/>
          <p:cNvSpPr/>
          <p:nvPr/>
        </p:nvSpPr>
        <p:spPr>
          <a:xfrm>
            <a:off x="6175524" y="2153711"/>
            <a:ext cx="2653259" cy="16820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Software Engineer</a:t>
            </a:r>
            <a:endParaRPr lang="en-US" sz="2400" b="1" dirty="0"/>
          </a:p>
        </p:txBody>
      </p:sp>
      <p:sp>
        <p:nvSpPr>
          <p:cNvPr id="8" name="Rectangle 7"/>
          <p:cNvSpPr/>
          <p:nvPr/>
        </p:nvSpPr>
        <p:spPr>
          <a:xfrm>
            <a:off x="9084981" y="2153710"/>
            <a:ext cx="2653259" cy="16820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Just here for the demos</a:t>
            </a:r>
            <a:endParaRPr lang="en-US" sz="2400" b="1" dirty="0"/>
          </a:p>
        </p:txBody>
      </p:sp>
      <p:sp>
        <p:nvSpPr>
          <p:cNvPr id="10" name="Title 1"/>
          <p:cNvSpPr>
            <a:spLocks noGrp="1"/>
          </p:cNvSpPr>
          <p:nvPr>
            <p:ph type="ctrTitle"/>
          </p:nvPr>
        </p:nvSpPr>
        <p:spPr>
          <a:xfrm>
            <a:off x="266673" y="581891"/>
            <a:ext cx="6312258" cy="1080655"/>
          </a:xfrm>
        </p:spPr>
        <p:txBody>
          <a:bodyPr/>
          <a:lstStyle/>
          <a:p>
            <a:r>
              <a:rPr lang="en-US" smtClean="0"/>
              <a:t>Who’s here today?</a:t>
            </a:r>
            <a:endParaRPr lang="en-US" dirty="0"/>
          </a:p>
        </p:txBody>
      </p:sp>
    </p:spTree>
    <p:extLst>
      <p:ext uri="{BB962C8B-B14F-4D97-AF65-F5344CB8AC3E}">
        <p14:creationId xmlns:p14="http://schemas.microsoft.com/office/powerpoint/2010/main" val="121786751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92242" y="329778"/>
            <a:ext cx="11599889" cy="10193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t>Introductions</a:t>
            </a:r>
            <a:endParaRPr lang="en-US" sz="2400" b="1" dirty="0"/>
          </a:p>
        </p:txBody>
      </p:sp>
      <p:sp>
        <p:nvSpPr>
          <p:cNvPr id="12" name="TextBox 11"/>
          <p:cNvSpPr txBox="1"/>
          <p:nvPr/>
        </p:nvSpPr>
        <p:spPr>
          <a:xfrm>
            <a:off x="490654" y="1869360"/>
            <a:ext cx="7394389" cy="3139321"/>
          </a:xfrm>
          <a:prstGeom prst="rect">
            <a:avLst/>
          </a:prstGeom>
          <a:noFill/>
        </p:spPr>
        <p:txBody>
          <a:bodyPr wrap="square" rtlCol="0">
            <a:spAutoFit/>
          </a:bodyPr>
          <a:lstStyle/>
          <a:p>
            <a:pPr marL="285750" indent="-285750">
              <a:buFontTx/>
              <a:buChar char="-"/>
            </a:pPr>
            <a:r>
              <a:rPr lang="en-US" sz="2000" dirty="0" smtClean="0"/>
              <a:t>From IBM </a:t>
            </a:r>
            <a:r>
              <a:rPr lang="mr-IN" sz="2000" dirty="0" smtClean="0"/>
              <a:t>–</a:t>
            </a:r>
            <a:r>
              <a:rPr lang="en-US" sz="2000" dirty="0" smtClean="0"/>
              <a:t> work in Product Management for Watson Studio</a:t>
            </a:r>
          </a:p>
          <a:p>
            <a:pPr marL="285750" indent="-285750">
              <a:buFontTx/>
              <a:buChar char="-"/>
            </a:pPr>
            <a:endParaRPr lang="en-US" sz="2000" dirty="0"/>
          </a:p>
          <a:p>
            <a:pPr marL="285750" indent="-285750">
              <a:buFontTx/>
              <a:buChar char="-"/>
            </a:pPr>
            <a:r>
              <a:rPr lang="en-US" sz="2000" dirty="0" smtClean="0"/>
              <a:t>‘Builder’ data scientist </a:t>
            </a:r>
          </a:p>
          <a:p>
            <a:pPr marL="285750" indent="-285750">
              <a:buFontTx/>
              <a:buChar char="-"/>
            </a:pPr>
            <a:endParaRPr lang="en-US" sz="2000" dirty="0"/>
          </a:p>
          <a:p>
            <a:pPr marL="285750" indent="-285750">
              <a:buFontTx/>
              <a:buChar char="-"/>
            </a:pPr>
            <a:r>
              <a:rPr lang="en-US" sz="2000" dirty="0" smtClean="0"/>
              <a:t>Obsessed with Hacker News ;-)</a:t>
            </a:r>
          </a:p>
          <a:p>
            <a:pPr marL="285750" indent="-285750">
              <a:buFontTx/>
              <a:buChar char="-"/>
            </a:pPr>
            <a:endParaRPr lang="en-US" sz="2000" dirty="0"/>
          </a:p>
          <a:p>
            <a:pPr marL="285750" indent="-285750">
              <a:buFontTx/>
              <a:buChar char="-"/>
            </a:pPr>
            <a:r>
              <a:rPr lang="en-US" sz="2000" dirty="0" smtClean="0"/>
              <a:t>Excited to cover as much as possible today and any Q&amp;A</a:t>
            </a:r>
          </a:p>
          <a:p>
            <a:pPr marL="285750" indent="-285750">
              <a:buFontTx/>
              <a:buChar char="-"/>
            </a:pPr>
            <a:endParaRPr lang="en-US" sz="2000" dirty="0"/>
          </a:p>
          <a:p>
            <a:pPr marL="285750" indent="-285750">
              <a:buFontTx/>
              <a:buChar char="-"/>
            </a:pPr>
            <a:r>
              <a:rPr lang="en-US" sz="2000" dirty="0" smtClean="0"/>
              <a:t>Let’s look at what we’re building today</a:t>
            </a:r>
            <a:endParaRPr lang="en-US" sz="2000" dirty="0" smtClean="0"/>
          </a:p>
          <a:p>
            <a:pPr marL="285750" indent="-285750">
              <a:buFontTx/>
              <a:buChar char="-"/>
            </a:pPr>
            <a:endParaRPr lang="en-US" dirty="0"/>
          </a:p>
        </p:txBody>
      </p:sp>
    </p:spTree>
    <p:extLst>
      <p:ext uri="{BB962C8B-B14F-4D97-AF65-F5344CB8AC3E}">
        <p14:creationId xmlns:p14="http://schemas.microsoft.com/office/powerpoint/2010/main" val="25265056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p:cNvSpPr/>
          <p:nvPr/>
        </p:nvSpPr>
        <p:spPr>
          <a:xfrm>
            <a:off x="0" y="-14574"/>
            <a:ext cx="12191999" cy="13854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solidFill>
                  <a:schemeClr val="lt1"/>
                </a:solidFill>
              </a:rPr>
              <a:t>Watson Studio</a:t>
            </a:r>
            <a:endParaRPr lang="en-US" sz="2400" b="1" dirty="0">
              <a:solidFill>
                <a:schemeClr val="lt1"/>
              </a:solidFill>
            </a:endParaRPr>
          </a:p>
          <a:p>
            <a:r>
              <a:rPr lang="en-US" sz="2400" b="1" dirty="0">
                <a:solidFill>
                  <a:schemeClr val="lt1"/>
                </a:solidFill>
              </a:rPr>
              <a:t>Tools for supporting the end-to-end AI workflow</a:t>
            </a:r>
            <a:endParaRPr lang="en-US" sz="2400" b="1" dirty="0">
              <a:solidFill>
                <a:schemeClr val="lt1"/>
              </a:solidFill>
            </a:endParaRPr>
          </a:p>
        </p:txBody>
      </p:sp>
      <p:sp>
        <p:nvSpPr>
          <p:cNvPr id="15" name="TextBox 14"/>
          <p:cNvSpPr txBox="1"/>
          <p:nvPr/>
        </p:nvSpPr>
        <p:spPr>
          <a:xfrm>
            <a:off x="5187181" y="1631324"/>
            <a:ext cx="6748272" cy="5092501"/>
          </a:xfrm>
          <a:prstGeom prst="rect">
            <a:avLst/>
          </a:prstGeom>
          <a:noFill/>
          <a:ln w="19050">
            <a:solidFill>
              <a:schemeClr val="accent5"/>
            </a:solidFill>
            <a:prstDash val="dash"/>
          </a:ln>
        </p:spPr>
        <p:txBody>
          <a:bodyPr wrap="square" rtlCol="0">
            <a:noAutofit/>
          </a:bodyPr>
          <a:lstStyle/>
          <a:p>
            <a:pPr algn="ctr" fontAlgn="base">
              <a:spcBef>
                <a:spcPct val="0"/>
              </a:spcBef>
              <a:spcAft>
                <a:spcPct val="0"/>
              </a:spcAft>
            </a:pPr>
            <a:endParaRPr lang="en-US" sz="1500" dirty="0">
              <a:solidFill>
                <a:srgbClr val="1FB3CF">
                  <a:lumMod val="50000"/>
                  <a:lumOff val="50000"/>
                </a:srgbClr>
              </a:solidFill>
              <a:ea typeface="HelvNeue for IBM" charset="0"/>
              <a:cs typeface="HelvNeue for IBM" charset="0"/>
            </a:endParaRPr>
          </a:p>
        </p:txBody>
      </p:sp>
      <p:sp>
        <p:nvSpPr>
          <p:cNvPr id="16" name="Can 15"/>
          <p:cNvSpPr/>
          <p:nvPr/>
        </p:nvSpPr>
        <p:spPr>
          <a:xfrm>
            <a:off x="5624359" y="5821751"/>
            <a:ext cx="5730044" cy="636815"/>
          </a:xfrm>
          <a:prstGeom prst="can">
            <a:avLst/>
          </a:prstGeom>
          <a:solidFill>
            <a:schemeClr val="bg2">
              <a:lumMod val="95000"/>
            </a:schemeClr>
          </a:solidFill>
          <a:ln w="127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sz="1351" dirty="0">
                <a:solidFill>
                  <a:srgbClr val="000000"/>
                </a:solidFill>
              </a:rPr>
              <a:t>Model Lifecycle Management</a:t>
            </a:r>
          </a:p>
        </p:txBody>
      </p:sp>
      <p:pic>
        <p:nvPicPr>
          <p:cNvPr id="17" name="Picture 2" descr="mage result for rstudio icon transparen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30441" y="2363416"/>
            <a:ext cx="1347856" cy="473641"/>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descr="mage result for jupyter notebookes icon transparen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38831" y="2293061"/>
            <a:ext cx="614347" cy="614347"/>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p:nvSpPr>
        <p:spPr>
          <a:xfrm>
            <a:off x="5625185" y="3182698"/>
            <a:ext cx="2785188" cy="312375"/>
          </a:xfrm>
          <a:prstGeom prst="rect">
            <a:avLst/>
          </a:prstGeom>
          <a:no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sz="1500" dirty="0">
                <a:solidFill>
                  <a:srgbClr val="000000"/>
                </a:solidFill>
              </a:rPr>
              <a:t>Machine Learning Runtimes</a:t>
            </a:r>
          </a:p>
        </p:txBody>
      </p:sp>
      <p:pic>
        <p:nvPicPr>
          <p:cNvPr id="24" name="Picture 6" descr="mage result for scikit learn icon transparen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32971" y="3477328"/>
            <a:ext cx="582485" cy="582485"/>
          </a:xfrm>
          <a:prstGeom prst="rect">
            <a:avLst/>
          </a:prstGeom>
          <a:noFill/>
          <a:ln>
            <a:noFill/>
          </a:ln>
          <a:extLst/>
        </p:spPr>
      </p:pic>
      <p:pic>
        <p:nvPicPr>
          <p:cNvPr id="25" name="Picture 24" descr="mage result for xg boost icon transparen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31466" y="4025413"/>
            <a:ext cx="639319" cy="246012"/>
          </a:xfrm>
          <a:prstGeom prst="rect">
            <a:avLst/>
          </a:prstGeom>
          <a:noFill/>
          <a:ln>
            <a:noFill/>
          </a:ln>
          <a:extLst/>
        </p:spPr>
      </p:pic>
      <p:pic>
        <p:nvPicPr>
          <p:cNvPr id="27" name="Picture 10" descr="mage result for Spark MLlib icon transparent"/>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19757" y="3562124"/>
            <a:ext cx="489857" cy="442067"/>
          </a:xfrm>
          <a:prstGeom prst="rect">
            <a:avLst/>
          </a:prstGeom>
          <a:noFill/>
          <a:ln>
            <a:noFill/>
          </a:ln>
          <a:extLst/>
        </p:spPr>
      </p:pic>
      <p:pic>
        <p:nvPicPr>
          <p:cNvPr id="28" name="Picture 27" descr="mage result for Spark MLlib icon transparent"/>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846978" y="3603786"/>
            <a:ext cx="657809" cy="349897"/>
          </a:xfrm>
          <a:prstGeom prst="rect">
            <a:avLst/>
          </a:prstGeom>
          <a:noFill/>
          <a:ln>
            <a:noFill/>
          </a:ln>
          <a:extLst/>
        </p:spPr>
      </p:pic>
      <p:grpSp>
        <p:nvGrpSpPr>
          <p:cNvPr id="30" name="Group 29"/>
          <p:cNvGrpSpPr/>
          <p:nvPr/>
        </p:nvGrpSpPr>
        <p:grpSpPr>
          <a:xfrm>
            <a:off x="8516994" y="3182696"/>
            <a:ext cx="2785188" cy="1079784"/>
            <a:chOff x="3292803" y="2539631"/>
            <a:chExt cx="2785188" cy="1079784"/>
          </a:xfrm>
          <a:noFill/>
        </p:grpSpPr>
        <p:sp>
          <p:nvSpPr>
            <p:cNvPr id="31" name="Rectangle 30"/>
            <p:cNvSpPr/>
            <p:nvPr/>
          </p:nvSpPr>
          <p:spPr>
            <a:xfrm>
              <a:off x="3292803" y="2539631"/>
              <a:ext cx="2785188" cy="312375"/>
            </a:xfrm>
            <a:prstGeom prst="rect">
              <a:avLst/>
            </a:prstGeom>
            <a:grp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sz="1500" dirty="0">
                  <a:solidFill>
                    <a:srgbClr val="000000"/>
                  </a:solidFill>
                </a:rPr>
                <a:t>Deep Learning Runtimes</a:t>
              </a:r>
            </a:p>
          </p:txBody>
        </p:sp>
        <p:pic>
          <p:nvPicPr>
            <p:cNvPr id="32" name="Picture 12" descr="mage result for Tensorflow icon transparent"/>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12243" y="3237353"/>
              <a:ext cx="468863" cy="382062"/>
            </a:xfrm>
            <a:prstGeom prst="rect">
              <a:avLst/>
            </a:prstGeom>
            <a:grpFill/>
            <a:ln>
              <a:noFill/>
            </a:ln>
            <a:extLst/>
          </p:spPr>
        </p:pic>
        <p:pic>
          <p:nvPicPr>
            <p:cNvPr id="33" name="Picture 32"/>
            <p:cNvPicPr>
              <a:picLocks noChangeAspect="1"/>
            </p:cNvPicPr>
            <p:nvPr/>
          </p:nvPicPr>
          <p:blipFill>
            <a:blip r:embed="rId9"/>
            <a:stretch>
              <a:fillRect/>
            </a:stretch>
          </p:blipFill>
          <p:spPr>
            <a:xfrm>
              <a:off x="3921471" y="2986672"/>
              <a:ext cx="621165" cy="241141"/>
            </a:xfrm>
            <a:prstGeom prst="rect">
              <a:avLst/>
            </a:prstGeom>
            <a:grpFill/>
            <a:ln>
              <a:noFill/>
            </a:ln>
          </p:spPr>
        </p:pic>
        <p:pic>
          <p:nvPicPr>
            <p:cNvPr id="42" name="Picture 41"/>
            <p:cNvPicPr>
              <a:picLocks noChangeAspect="1"/>
            </p:cNvPicPr>
            <p:nvPr/>
          </p:nvPicPr>
          <p:blipFill>
            <a:blip r:embed="rId10"/>
            <a:stretch>
              <a:fillRect/>
            </a:stretch>
          </p:blipFill>
          <p:spPr>
            <a:xfrm>
              <a:off x="4355428" y="3332954"/>
              <a:ext cx="517334" cy="163600"/>
            </a:xfrm>
            <a:prstGeom prst="rect">
              <a:avLst/>
            </a:prstGeom>
            <a:grpFill/>
            <a:ln>
              <a:noFill/>
            </a:ln>
          </p:spPr>
        </p:pic>
        <p:pic>
          <p:nvPicPr>
            <p:cNvPr id="43" name="Picture 42"/>
            <p:cNvPicPr>
              <a:picLocks noChangeAspect="1"/>
            </p:cNvPicPr>
            <p:nvPr/>
          </p:nvPicPr>
          <p:blipFill>
            <a:blip r:embed="rId11"/>
            <a:stretch>
              <a:fillRect/>
            </a:stretch>
          </p:blipFill>
          <p:spPr>
            <a:xfrm>
              <a:off x="5233186" y="3161589"/>
              <a:ext cx="581021" cy="294981"/>
            </a:xfrm>
            <a:prstGeom prst="rect">
              <a:avLst/>
            </a:prstGeom>
            <a:grpFill/>
            <a:ln>
              <a:noFill/>
            </a:ln>
          </p:spPr>
        </p:pic>
      </p:grpSp>
      <p:pic>
        <p:nvPicPr>
          <p:cNvPr id="44" name="Picture 43" descr="mage result for docker icon transparent"/>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767455" y="4903028"/>
            <a:ext cx="788724" cy="703280"/>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22" descr="mage result for kubernetes icon transparent"/>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053145" y="4852140"/>
            <a:ext cx="901724" cy="772907"/>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45" descr="mage result for nvidia gpu icon transparent"/>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417389" y="4856773"/>
            <a:ext cx="807345" cy="807345"/>
          </a:xfrm>
          <a:prstGeom prst="rect">
            <a:avLst/>
          </a:prstGeom>
          <a:noFill/>
          <a:extLst>
            <a:ext uri="{909E8E84-426E-40DD-AFC4-6F175D3DCCD1}">
              <a14:hiddenFill xmlns:a14="http://schemas.microsoft.com/office/drawing/2010/main">
                <a:solidFill>
                  <a:srgbClr val="FFFFFF"/>
                </a:solidFill>
              </a14:hiddenFill>
            </a:ext>
          </a:extLst>
        </p:spPr>
      </p:pic>
      <p:sp>
        <p:nvSpPr>
          <p:cNvPr id="47" name="TextBox 46"/>
          <p:cNvSpPr txBox="1"/>
          <p:nvPr/>
        </p:nvSpPr>
        <p:spPr>
          <a:xfrm>
            <a:off x="5625186" y="1886401"/>
            <a:ext cx="5642228" cy="323165"/>
          </a:xfrm>
          <a:prstGeom prst="rect">
            <a:avLst/>
          </a:prstGeom>
          <a:noFill/>
          <a:ln w="19050">
            <a:noFill/>
          </a:ln>
        </p:spPr>
        <p:txBody>
          <a:bodyPr wrap="square" rtlCol="0">
            <a:spAutoFit/>
          </a:bodyPr>
          <a:lstStyle/>
          <a:p>
            <a:pPr algn="ctr" fontAlgn="base">
              <a:spcBef>
                <a:spcPct val="0"/>
              </a:spcBef>
              <a:spcAft>
                <a:spcPct val="0"/>
              </a:spcAft>
            </a:pPr>
            <a:r>
              <a:rPr lang="en-US" sz="1500" dirty="0">
                <a:solidFill>
                  <a:srgbClr val="000000">
                    <a:lumMod val="50000"/>
                    <a:lumOff val="50000"/>
                  </a:srgbClr>
                </a:solidFill>
                <a:ea typeface="HelvNeue for IBM" charset="0"/>
                <a:cs typeface="HelvNeue for IBM" charset="0"/>
              </a:rPr>
              <a:t>Authoring Tools</a:t>
            </a:r>
          </a:p>
        </p:txBody>
      </p:sp>
      <p:sp>
        <p:nvSpPr>
          <p:cNvPr id="48" name="TextBox 47"/>
          <p:cNvSpPr txBox="1"/>
          <p:nvPr/>
        </p:nvSpPr>
        <p:spPr>
          <a:xfrm>
            <a:off x="6076706" y="4499487"/>
            <a:ext cx="5663351" cy="323165"/>
          </a:xfrm>
          <a:prstGeom prst="rect">
            <a:avLst/>
          </a:prstGeom>
          <a:noFill/>
          <a:ln w="19050">
            <a:noFill/>
          </a:ln>
        </p:spPr>
        <p:txBody>
          <a:bodyPr wrap="square" rtlCol="0">
            <a:spAutoFit/>
          </a:bodyPr>
          <a:lstStyle/>
          <a:p>
            <a:pPr algn="ctr" fontAlgn="base">
              <a:spcBef>
                <a:spcPct val="0"/>
              </a:spcBef>
              <a:spcAft>
                <a:spcPct val="0"/>
              </a:spcAft>
            </a:pPr>
            <a:r>
              <a:rPr lang="en-US" sz="1500" dirty="0">
                <a:solidFill>
                  <a:srgbClr val="000000">
                    <a:lumMod val="50000"/>
                    <a:lumOff val="50000"/>
                  </a:srgbClr>
                </a:solidFill>
                <a:ea typeface="HelvNeue for IBM" charset="0"/>
                <a:cs typeface="HelvNeue for IBM" charset="0"/>
              </a:rPr>
              <a:t>Cloud Infrastructure as a Service</a:t>
            </a:r>
          </a:p>
        </p:txBody>
      </p:sp>
      <p:cxnSp>
        <p:nvCxnSpPr>
          <p:cNvPr id="50" name="Straight Connector 49"/>
          <p:cNvCxnSpPr/>
          <p:nvPr/>
        </p:nvCxnSpPr>
        <p:spPr>
          <a:xfrm>
            <a:off x="5710548" y="3501155"/>
            <a:ext cx="2557160" cy="0"/>
          </a:xfrm>
          <a:prstGeom prst="line">
            <a:avLst/>
          </a:prstGeom>
          <a:ln w="19050">
            <a:solidFill>
              <a:schemeClr val="accent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a:xfrm>
            <a:off x="5638831" y="4424699"/>
            <a:ext cx="5628583" cy="0"/>
          </a:xfrm>
          <a:prstGeom prst="line">
            <a:avLst/>
          </a:prstGeom>
          <a:ln w="19050">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p:nvCxnSpPr>
        <p:spPr>
          <a:xfrm>
            <a:off x="8698911" y="3507251"/>
            <a:ext cx="2505456" cy="7031"/>
          </a:xfrm>
          <a:prstGeom prst="line">
            <a:avLst/>
          </a:prstGeom>
          <a:ln w="19050">
            <a:solidFill>
              <a:schemeClr val="accent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53" name="Straight Connector 52"/>
          <p:cNvCxnSpPr/>
          <p:nvPr/>
        </p:nvCxnSpPr>
        <p:spPr>
          <a:xfrm>
            <a:off x="5638831" y="3084396"/>
            <a:ext cx="5628583" cy="0"/>
          </a:xfrm>
          <a:prstGeom prst="line">
            <a:avLst/>
          </a:prstGeom>
          <a:ln w="19050">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pic>
        <p:nvPicPr>
          <p:cNvPr id="54" name="Picture 53"/>
          <p:cNvPicPr>
            <a:picLocks noChangeAspect="1"/>
          </p:cNvPicPr>
          <p:nvPr/>
        </p:nvPicPr>
        <p:blipFill>
          <a:blip r:embed="rId15"/>
          <a:stretch>
            <a:fillRect/>
          </a:stretch>
        </p:blipFill>
        <p:spPr>
          <a:xfrm>
            <a:off x="8109221" y="2216925"/>
            <a:ext cx="853003" cy="766623"/>
          </a:xfrm>
          <a:prstGeom prst="rect">
            <a:avLst/>
          </a:prstGeom>
        </p:spPr>
      </p:pic>
      <p:sp>
        <p:nvSpPr>
          <p:cNvPr id="56" name="TextBox 55"/>
          <p:cNvSpPr txBox="1"/>
          <p:nvPr/>
        </p:nvSpPr>
        <p:spPr>
          <a:xfrm>
            <a:off x="207177" y="3567097"/>
            <a:ext cx="5096303" cy="584775"/>
          </a:xfrm>
          <a:prstGeom prst="rect">
            <a:avLst/>
          </a:prstGeom>
          <a:noFill/>
        </p:spPr>
        <p:txBody>
          <a:bodyPr wrap="square" rtlCol="0">
            <a:spAutoFit/>
          </a:bodyPr>
          <a:lstStyle/>
          <a:p>
            <a:pPr marL="119060" indent="-119060">
              <a:buFont typeface="Arial" charset="0"/>
              <a:buChar char="•"/>
            </a:pPr>
            <a:r>
              <a:rPr lang="en-US" altLang="en-US" sz="1600" dirty="0">
                <a:solidFill>
                  <a:srgbClr val="000000"/>
                </a:solidFill>
                <a:ea typeface="Helvetica Neue" charset="0"/>
                <a:cs typeface="Helvetica Neue" charset="0"/>
              </a:rPr>
              <a:t>Most popular open </a:t>
            </a:r>
            <a:r>
              <a:rPr lang="en-US" altLang="en-US" sz="1600" dirty="0">
                <a:solidFill>
                  <a:srgbClr val="000000"/>
                </a:solidFill>
                <a:ea typeface="Helvetica Neue" charset="0"/>
                <a:cs typeface="Helvetica Neue" charset="0"/>
              </a:rPr>
              <a:t>source </a:t>
            </a:r>
            <a:r>
              <a:rPr lang="en-US" altLang="en-US" sz="1600" dirty="0">
                <a:solidFill>
                  <a:srgbClr val="000000"/>
                </a:solidFill>
                <a:ea typeface="Helvetica Neue" charset="0"/>
                <a:cs typeface="Helvetica Neue" charset="0"/>
              </a:rPr>
              <a:t>frameworks</a:t>
            </a:r>
          </a:p>
          <a:p>
            <a:pPr marL="119060" indent="-119060">
              <a:buFont typeface="Arial" charset="0"/>
              <a:buChar char="•"/>
            </a:pPr>
            <a:r>
              <a:rPr lang="en-US" altLang="en-US" sz="1600" dirty="0">
                <a:solidFill>
                  <a:srgbClr val="000000"/>
                </a:solidFill>
                <a:ea typeface="Helvetica Neue" charset="0"/>
                <a:cs typeface="Helvetica Neue" charset="0"/>
              </a:rPr>
              <a:t>IBM best-in-class frameworks</a:t>
            </a:r>
            <a:endParaRPr lang="en-US" altLang="en-US" sz="1600" dirty="0">
              <a:solidFill>
                <a:srgbClr val="000000"/>
              </a:solidFill>
              <a:ea typeface="Helvetica Neue" charset="0"/>
              <a:cs typeface="Helvetica Neue" charset="0"/>
            </a:endParaRPr>
          </a:p>
        </p:txBody>
      </p:sp>
      <p:sp>
        <p:nvSpPr>
          <p:cNvPr id="57" name="TextBox 56"/>
          <p:cNvSpPr txBox="1"/>
          <p:nvPr/>
        </p:nvSpPr>
        <p:spPr>
          <a:xfrm>
            <a:off x="207176" y="1952352"/>
            <a:ext cx="5094757" cy="1077218"/>
          </a:xfrm>
          <a:prstGeom prst="rect">
            <a:avLst/>
          </a:prstGeom>
          <a:noFill/>
        </p:spPr>
        <p:txBody>
          <a:bodyPr wrap="square" rtlCol="0">
            <a:spAutoFit/>
          </a:bodyPr>
          <a:lstStyle/>
          <a:p>
            <a:pPr marL="119060" indent="-119060">
              <a:buFont typeface="Arial" charset="0"/>
              <a:buChar char="•"/>
            </a:pPr>
            <a:r>
              <a:rPr lang="en-US" sz="1600" dirty="0">
                <a:solidFill>
                  <a:srgbClr val="000000"/>
                </a:solidFill>
                <a:ea typeface="Helvetica Neue" charset="0"/>
                <a:cs typeface="Helvetica Neue" charset="0"/>
              </a:rPr>
              <a:t>Create, collaborate, </a:t>
            </a:r>
            <a:r>
              <a:rPr lang="en-US" sz="1600" dirty="0">
                <a:solidFill>
                  <a:srgbClr val="000000"/>
                </a:solidFill>
                <a:ea typeface="Helvetica Neue" charset="0"/>
                <a:cs typeface="Helvetica Neue" charset="0"/>
              </a:rPr>
              <a:t>deploy, and monitor</a:t>
            </a:r>
          </a:p>
          <a:p>
            <a:pPr marL="119060" indent="-119060">
              <a:buFont typeface="Arial" charset="0"/>
              <a:buChar char="•"/>
            </a:pPr>
            <a:r>
              <a:rPr lang="en-US" altLang="en-US" sz="1600" dirty="0">
                <a:solidFill>
                  <a:srgbClr val="000000"/>
                </a:solidFill>
                <a:ea typeface="Helvetica Neue" charset="0"/>
                <a:cs typeface="Helvetica Neue" charset="0"/>
              </a:rPr>
              <a:t>Best of breed open </a:t>
            </a:r>
            <a:r>
              <a:rPr lang="en-US" altLang="en-US" sz="1600" dirty="0">
                <a:solidFill>
                  <a:srgbClr val="000000"/>
                </a:solidFill>
                <a:ea typeface="Helvetica Neue" charset="0"/>
                <a:cs typeface="Helvetica Neue" charset="0"/>
              </a:rPr>
              <a:t>source </a:t>
            </a:r>
            <a:r>
              <a:rPr lang="en-US" altLang="en-US" sz="1600" dirty="0">
                <a:solidFill>
                  <a:srgbClr val="000000"/>
                </a:solidFill>
                <a:ea typeface="Helvetica Neue" charset="0"/>
                <a:cs typeface="Helvetica Neue" charset="0"/>
              </a:rPr>
              <a:t>&amp; IBM tools </a:t>
            </a:r>
          </a:p>
          <a:p>
            <a:pPr marL="119060" indent="-119060">
              <a:buFont typeface="Arial" charset="0"/>
              <a:buChar char="•"/>
            </a:pPr>
            <a:r>
              <a:rPr lang="en-US" altLang="en-US" sz="1600" dirty="0">
                <a:solidFill>
                  <a:srgbClr val="000000"/>
                </a:solidFill>
                <a:ea typeface="Helvetica Neue" charset="0"/>
                <a:cs typeface="Helvetica Neue" charset="0"/>
              </a:rPr>
              <a:t>Code (R</a:t>
            </a:r>
            <a:r>
              <a:rPr lang="en-US" altLang="en-US" sz="1600" dirty="0">
                <a:solidFill>
                  <a:srgbClr val="000000"/>
                </a:solidFill>
                <a:ea typeface="Helvetica Neue" charset="0"/>
                <a:cs typeface="Helvetica Neue" charset="0"/>
              </a:rPr>
              <a:t>, Python or </a:t>
            </a:r>
            <a:r>
              <a:rPr lang="en-US" altLang="en-US" sz="1600" dirty="0">
                <a:solidFill>
                  <a:srgbClr val="000000"/>
                </a:solidFill>
                <a:ea typeface="Helvetica Neue" charset="0"/>
                <a:cs typeface="Helvetica Neue" charset="0"/>
              </a:rPr>
              <a:t>Scala) and no-code/visual modeling tools </a:t>
            </a:r>
            <a:endParaRPr lang="en-US" altLang="en-US" sz="1600" dirty="0">
              <a:solidFill>
                <a:srgbClr val="000000"/>
              </a:solidFill>
              <a:ea typeface="Helvetica Neue" charset="0"/>
              <a:cs typeface="Helvetica Neue" charset="0"/>
            </a:endParaRPr>
          </a:p>
        </p:txBody>
      </p:sp>
      <p:sp>
        <p:nvSpPr>
          <p:cNvPr id="58" name="TextBox 57"/>
          <p:cNvSpPr txBox="1"/>
          <p:nvPr/>
        </p:nvSpPr>
        <p:spPr>
          <a:xfrm>
            <a:off x="207176" y="4667571"/>
            <a:ext cx="5094757" cy="830997"/>
          </a:xfrm>
          <a:prstGeom prst="rect">
            <a:avLst/>
          </a:prstGeom>
          <a:noFill/>
        </p:spPr>
        <p:txBody>
          <a:bodyPr wrap="square" rtlCol="0">
            <a:spAutoFit/>
          </a:bodyPr>
          <a:lstStyle/>
          <a:p>
            <a:pPr marL="119060" indent="-119060">
              <a:buFont typeface="Arial" charset="0"/>
              <a:buChar char="•"/>
            </a:pPr>
            <a:r>
              <a:rPr lang="en-US" altLang="en-US" sz="1600" dirty="0">
                <a:solidFill>
                  <a:srgbClr val="000000"/>
                </a:solidFill>
                <a:ea typeface="Helvetica Neue" charset="0"/>
                <a:cs typeface="Helvetica Neue" charset="0"/>
              </a:rPr>
              <a:t>Fully managed service</a:t>
            </a:r>
          </a:p>
          <a:p>
            <a:pPr marL="119060" indent="-119060">
              <a:buFont typeface="Arial" charset="0"/>
              <a:buChar char="•"/>
            </a:pPr>
            <a:r>
              <a:rPr lang="en-US" altLang="en-US" sz="1600" dirty="0">
                <a:solidFill>
                  <a:srgbClr val="000000"/>
                </a:solidFill>
                <a:ea typeface="Helvetica Neue" charset="0"/>
                <a:cs typeface="Helvetica Neue" charset="0"/>
              </a:rPr>
              <a:t>Container-based </a:t>
            </a:r>
            <a:r>
              <a:rPr lang="en-US" altLang="en-US" sz="1600" dirty="0">
                <a:solidFill>
                  <a:srgbClr val="000000"/>
                </a:solidFill>
                <a:ea typeface="Helvetica Neue" charset="0"/>
                <a:cs typeface="Helvetica Neue" charset="0"/>
              </a:rPr>
              <a:t>resource management</a:t>
            </a:r>
          </a:p>
          <a:p>
            <a:pPr marL="119060" indent="-119060">
              <a:buFont typeface="Arial" charset="0"/>
              <a:buChar char="•"/>
            </a:pPr>
            <a:r>
              <a:rPr lang="en-US" altLang="en-US" sz="1600" dirty="0">
                <a:solidFill>
                  <a:srgbClr val="000000"/>
                </a:solidFill>
                <a:ea typeface="Helvetica Neue" charset="0"/>
                <a:cs typeface="Helvetica Neue" charset="0"/>
              </a:rPr>
              <a:t>Elastic pay as you go </a:t>
            </a:r>
            <a:r>
              <a:rPr lang="en-US" altLang="en-US" sz="1600" dirty="0" err="1">
                <a:solidFill>
                  <a:srgbClr val="000000"/>
                </a:solidFill>
                <a:ea typeface="Helvetica Neue" charset="0"/>
                <a:cs typeface="Helvetica Neue" charset="0"/>
              </a:rPr>
              <a:t>cpu</a:t>
            </a:r>
            <a:r>
              <a:rPr lang="en-US" altLang="en-US" sz="1600" dirty="0">
                <a:solidFill>
                  <a:srgbClr val="000000"/>
                </a:solidFill>
                <a:ea typeface="Helvetica Neue" charset="0"/>
                <a:cs typeface="Helvetica Neue" charset="0"/>
              </a:rPr>
              <a:t>/</a:t>
            </a:r>
            <a:r>
              <a:rPr lang="en-US" altLang="en-US" sz="1600" dirty="0" err="1">
                <a:solidFill>
                  <a:srgbClr val="000000"/>
                </a:solidFill>
                <a:ea typeface="Helvetica Neue" charset="0"/>
                <a:cs typeface="Helvetica Neue" charset="0"/>
              </a:rPr>
              <a:t>gpu</a:t>
            </a:r>
            <a:r>
              <a:rPr lang="en-US" altLang="en-US" sz="1600" dirty="0">
                <a:solidFill>
                  <a:srgbClr val="000000"/>
                </a:solidFill>
                <a:ea typeface="Helvetica Neue" charset="0"/>
                <a:cs typeface="Helvetica Neue" charset="0"/>
              </a:rPr>
              <a:t> power</a:t>
            </a:r>
          </a:p>
        </p:txBody>
      </p:sp>
      <p:pic>
        <p:nvPicPr>
          <p:cNvPr id="59" name="Picture 58"/>
          <p:cNvPicPr>
            <a:picLocks noChangeAspect="1"/>
          </p:cNvPicPr>
          <p:nvPr/>
        </p:nvPicPr>
        <p:blipFill>
          <a:blip r:embed="rId15"/>
          <a:stretch>
            <a:fillRect/>
          </a:stretch>
        </p:blipFill>
        <p:spPr>
          <a:xfrm>
            <a:off x="6401869" y="3963885"/>
            <a:ext cx="457399" cy="411080"/>
          </a:xfrm>
          <a:prstGeom prst="rect">
            <a:avLst/>
          </a:prstGeom>
        </p:spPr>
      </p:pic>
      <p:pic>
        <p:nvPicPr>
          <p:cNvPr id="35" name="Picture 34" descr="hAsset 5@2x.png"/>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9202103" y="2264955"/>
            <a:ext cx="677333" cy="670560"/>
          </a:xfrm>
          <a:prstGeom prst="rect">
            <a:avLst/>
          </a:prstGeom>
        </p:spPr>
      </p:pic>
      <p:pic>
        <p:nvPicPr>
          <p:cNvPr id="36" name="Picture 35" descr="hAsset 6@2x.png"/>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0024039" y="2264955"/>
            <a:ext cx="690880" cy="670560"/>
          </a:xfrm>
          <a:prstGeom prst="rect">
            <a:avLst/>
          </a:prstGeom>
        </p:spPr>
      </p:pic>
      <p:pic>
        <p:nvPicPr>
          <p:cNvPr id="37" name="Picture 36" descr="hAsset 8@2x.png"/>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0859523" y="2261568"/>
            <a:ext cx="880533" cy="677333"/>
          </a:xfrm>
          <a:prstGeom prst="rect">
            <a:avLst/>
          </a:prstGeom>
        </p:spPr>
      </p:pic>
    </p:spTree>
    <p:extLst>
      <p:ext uri="{BB962C8B-B14F-4D97-AF65-F5344CB8AC3E}">
        <p14:creationId xmlns:p14="http://schemas.microsoft.com/office/powerpoint/2010/main" val="204103936"/>
      </p:ext>
    </p:extLst>
  </p:cSld>
  <p:clrMapOvr>
    <a:masterClrMapping/>
  </p:clrMapOvr>
  <p:transition spd="med"/>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p:cNvSpPr/>
          <p:nvPr/>
        </p:nvSpPr>
        <p:spPr>
          <a:xfrm>
            <a:off x="2" y="3"/>
            <a:ext cx="12191999" cy="7100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solidFill>
                  <a:schemeClr val="lt1"/>
                </a:solidFill>
              </a:rPr>
              <a:t>Watson: AI </a:t>
            </a:r>
            <a:r>
              <a:rPr lang="en-US" sz="2400" b="1" dirty="0">
                <a:solidFill>
                  <a:schemeClr val="lt1"/>
                </a:solidFill>
              </a:rPr>
              <a:t>for Smarter Business</a:t>
            </a:r>
            <a:endParaRPr lang="en-US" sz="2400" b="1" dirty="0">
              <a:solidFill>
                <a:schemeClr val="lt1"/>
              </a:solidFill>
            </a:endParaRPr>
          </a:p>
        </p:txBody>
      </p:sp>
      <p:sp>
        <p:nvSpPr>
          <p:cNvPr id="108" name="Rectangle 107"/>
          <p:cNvSpPr/>
          <p:nvPr/>
        </p:nvSpPr>
        <p:spPr>
          <a:xfrm>
            <a:off x="338812" y="5207671"/>
            <a:ext cx="11369467" cy="371200"/>
          </a:xfrm>
          <a:prstGeom prst="rect">
            <a:avLst/>
          </a:prstGeom>
          <a:solidFill>
            <a:schemeClr val="accent1">
              <a:lumMod val="60000"/>
              <a:lumOff val="40000"/>
            </a:schemeClr>
          </a:solidFill>
          <a:ln>
            <a:noFill/>
          </a:ln>
        </p:spPr>
        <p:txBody>
          <a:bodyPr wrap="square" lIns="0" tIns="0" rIns="0" bIns="0" rtlCol="0" anchor="ctr">
            <a:noAutofit/>
          </a:bodyPr>
          <a:lstStyle/>
          <a:p>
            <a:pPr algn="ctr"/>
            <a:r>
              <a:rPr lang="en-US" sz="1467" dirty="0">
                <a:solidFill>
                  <a:schemeClr val="bg1"/>
                </a:solidFill>
                <a:cs typeface="Arial"/>
              </a:rPr>
              <a:t>Watson Knowledge Catalog</a:t>
            </a:r>
          </a:p>
        </p:txBody>
      </p:sp>
      <p:sp>
        <p:nvSpPr>
          <p:cNvPr id="109" name="Rectangle 108"/>
          <p:cNvSpPr/>
          <p:nvPr/>
        </p:nvSpPr>
        <p:spPr>
          <a:xfrm>
            <a:off x="240757" y="2024513"/>
            <a:ext cx="11631255" cy="4318353"/>
          </a:xfrm>
          <a:prstGeom prst="rect">
            <a:avLst/>
          </a:prstGeom>
          <a:noFill/>
          <a:ln w="19050">
            <a:solidFill>
              <a:schemeClr val="accent3">
                <a:lumMod val="60000"/>
                <a:lumOff val="40000"/>
              </a:schemeClr>
            </a:solidFill>
          </a:ln>
        </p:spPr>
        <p:txBody>
          <a:bodyPr wrap="square" lIns="0" tIns="0" rIns="0" bIns="0" rtlCol="0" anchor="ctr">
            <a:noAutofit/>
          </a:bodyPr>
          <a:lstStyle/>
          <a:p>
            <a:pPr algn="ctr"/>
            <a:endParaRPr lang="en-US" sz="1600" dirty="0" err="1">
              <a:solidFill>
                <a:srgbClr val="FFFFFF"/>
              </a:solidFill>
              <a:latin typeface="Arial"/>
              <a:cs typeface="Arial"/>
            </a:endParaRPr>
          </a:p>
        </p:txBody>
      </p:sp>
      <p:grpSp>
        <p:nvGrpSpPr>
          <p:cNvPr id="11" name="Group 10"/>
          <p:cNvGrpSpPr/>
          <p:nvPr/>
        </p:nvGrpSpPr>
        <p:grpSpPr>
          <a:xfrm>
            <a:off x="213329" y="898618"/>
            <a:ext cx="4314057" cy="975180"/>
            <a:chOff x="183047" y="673963"/>
            <a:chExt cx="3235543" cy="731384"/>
          </a:xfrm>
        </p:grpSpPr>
        <p:sp>
          <p:nvSpPr>
            <p:cNvPr id="120" name="Rectangle 119"/>
            <p:cNvSpPr/>
            <p:nvPr/>
          </p:nvSpPr>
          <p:spPr>
            <a:xfrm>
              <a:off x="194443" y="673963"/>
              <a:ext cx="3215923" cy="238575"/>
            </a:xfrm>
            <a:prstGeom prst="rect">
              <a:avLst/>
            </a:prstGeom>
            <a:solidFill>
              <a:schemeClr val="accent1"/>
            </a:solidFill>
          </p:spPr>
          <p:txBody>
            <a:bodyPr wrap="square">
              <a:spAutoFit/>
            </a:bodyPr>
            <a:lstStyle/>
            <a:p>
              <a:pPr algn="ctr"/>
              <a:r>
                <a:rPr lang="en-US" sz="1467" b="1" dirty="0">
                  <a:solidFill>
                    <a:schemeClr val="bg2"/>
                  </a:solidFill>
                  <a:latin typeface="IBM Plex Sans SemiBold" charset="0"/>
                  <a:ea typeface="IBM Plex Sans SemiBold" charset="0"/>
                  <a:cs typeface="IBM Plex Sans SemiBold" charset="0"/>
                </a:rPr>
                <a:t>Watson Business Solutions</a:t>
              </a:r>
            </a:p>
          </p:txBody>
        </p:sp>
        <p:sp>
          <p:nvSpPr>
            <p:cNvPr id="121" name="Rectangle 120"/>
            <p:cNvSpPr/>
            <p:nvPr/>
          </p:nvSpPr>
          <p:spPr>
            <a:xfrm>
              <a:off x="183047" y="920599"/>
              <a:ext cx="904994" cy="346248"/>
            </a:xfrm>
            <a:prstGeom prst="rect">
              <a:avLst/>
            </a:prstGeom>
          </p:spPr>
          <p:txBody>
            <a:bodyPr wrap="square">
              <a:spAutoFit/>
            </a:bodyPr>
            <a:lstStyle/>
            <a:p>
              <a:pPr algn="ctr"/>
              <a:r>
                <a:rPr lang="en-US" sz="1200" dirty="0">
                  <a:latin typeface="IBM Plex Sans" charset="0"/>
                </a:rPr>
                <a:t>Compliance Assist</a:t>
              </a:r>
            </a:p>
          </p:txBody>
        </p:sp>
        <p:sp>
          <p:nvSpPr>
            <p:cNvPr id="122" name="Rectangle 121"/>
            <p:cNvSpPr/>
            <p:nvPr/>
          </p:nvSpPr>
          <p:spPr>
            <a:xfrm>
              <a:off x="1042002" y="920599"/>
              <a:ext cx="748063" cy="346248"/>
            </a:xfrm>
            <a:prstGeom prst="rect">
              <a:avLst/>
            </a:prstGeom>
          </p:spPr>
          <p:txBody>
            <a:bodyPr wrap="square">
              <a:spAutoFit/>
            </a:bodyPr>
            <a:lstStyle/>
            <a:p>
              <a:pPr algn="ctr"/>
              <a:r>
                <a:rPr lang="en-US" sz="1200" dirty="0">
                  <a:latin typeface="IBM Plex Sans" charset="0"/>
                </a:rPr>
                <a:t>Customer </a:t>
              </a:r>
              <a:br>
                <a:rPr lang="en-US" sz="1200" dirty="0">
                  <a:latin typeface="IBM Plex Sans" charset="0"/>
                </a:rPr>
              </a:br>
              <a:r>
                <a:rPr lang="en-US" sz="1200" dirty="0">
                  <a:latin typeface="IBM Plex Sans" charset="0"/>
                </a:rPr>
                <a:t>Care</a:t>
              </a:r>
            </a:p>
          </p:txBody>
        </p:sp>
        <p:sp>
          <p:nvSpPr>
            <p:cNvPr id="123" name="Rectangle 122"/>
            <p:cNvSpPr/>
            <p:nvPr/>
          </p:nvSpPr>
          <p:spPr>
            <a:xfrm>
              <a:off x="1938550" y="920599"/>
              <a:ext cx="554173" cy="346248"/>
            </a:xfrm>
            <a:prstGeom prst="rect">
              <a:avLst/>
            </a:prstGeom>
          </p:spPr>
          <p:txBody>
            <a:bodyPr wrap="square">
              <a:spAutoFit/>
            </a:bodyPr>
            <a:lstStyle/>
            <a:p>
              <a:pPr algn="ctr"/>
              <a:r>
                <a:rPr lang="en-US" sz="1200" dirty="0">
                  <a:latin typeface="IBM Plex Sans" charset="0"/>
                </a:rPr>
                <a:t>Expert </a:t>
              </a:r>
              <a:br>
                <a:rPr lang="en-US" sz="1200" dirty="0">
                  <a:latin typeface="IBM Plex Sans" charset="0"/>
                </a:rPr>
              </a:br>
              <a:r>
                <a:rPr lang="en-US" sz="1200" dirty="0">
                  <a:latin typeface="IBM Plex Sans" charset="0"/>
                </a:rPr>
                <a:t>Assist</a:t>
              </a:r>
            </a:p>
          </p:txBody>
        </p:sp>
        <p:sp>
          <p:nvSpPr>
            <p:cNvPr id="129" name="Rectangle 128"/>
            <p:cNvSpPr/>
            <p:nvPr/>
          </p:nvSpPr>
          <p:spPr>
            <a:xfrm>
              <a:off x="2699860" y="920599"/>
              <a:ext cx="695194" cy="484748"/>
            </a:xfrm>
            <a:prstGeom prst="rect">
              <a:avLst/>
            </a:prstGeom>
          </p:spPr>
          <p:txBody>
            <a:bodyPr wrap="square">
              <a:spAutoFit/>
            </a:bodyPr>
            <a:lstStyle/>
            <a:p>
              <a:pPr algn="ctr"/>
              <a:r>
                <a:rPr lang="en-US" sz="1200" dirty="0">
                  <a:latin typeface="IBM Plex Sans" charset="0"/>
                </a:rPr>
                <a:t>Voice of the Customer</a:t>
              </a:r>
            </a:p>
          </p:txBody>
        </p:sp>
        <p:sp>
          <p:nvSpPr>
            <p:cNvPr id="130" name="Rectangle 129"/>
            <p:cNvSpPr/>
            <p:nvPr/>
          </p:nvSpPr>
          <p:spPr>
            <a:xfrm>
              <a:off x="202128" y="679853"/>
              <a:ext cx="3216462" cy="722710"/>
            </a:xfrm>
            <a:prstGeom prst="rect">
              <a:avLst/>
            </a:prstGeom>
            <a:noFill/>
            <a:ln w="19050">
              <a:solidFill>
                <a:schemeClr val="accent2">
                  <a:lumMod val="60000"/>
                  <a:lumOff val="40000"/>
                </a:schemeClr>
              </a:solidFill>
            </a:ln>
          </p:spPr>
          <p:txBody>
            <a:bodyPr wrap="square" lIns="0" tIns="0" rIns="0" bIns="0" rtlCol="0" anchor="ctr">
              <a:noAutofit/>
            </a:bodyPr>
            <a:lstStyle/>
            <a:p>
              <a:pPr algn="ctr"/>
              <a:endParaRPr lang="en-US" sz="1600" dirty="0" err="1">
                <a:solidFill>
                  <a:srgbClr val="FFFFFF"/>
                </a:solidFill>
                <a:latin typeface="Arial"/>
                <a:cs typeface="Arial"/>
              </a:endParaRPr>
            </a:p>
          </p:txBody>
        </p:sp>
        <p:cxnSp>
          <p:nvCxnSpPr>
            <p:cNvPr id="134" name="Straight Connector 133"/>
            <p:cNvCxnSpPr/>
            <p:nvPr/>
          </p:nvCxnSpPr>
          <p:spPr>
            <a:xfrm>
              <a:off x="1013125" y="863855"/>
              <a:ext cx="0" cy="539496"/>
            </a:xfrm>
            <a:prstGeom prst="line">
              <a:avLst/>
            </a:prstGeom>
            <a:ln w="9525"/>
          </p:spPr>
          <p:style>
            <a:lnRef idx="2">
              <a:schemeClr val="accent1"/>
            </a:lnRef>
            <a:fillRef idx="0">
              <a:schemeClr val="accent1"/>
            </a:fillRef>
            <a:effectRef idx="1">
              <a:schemeClr val="accent1"/>
            </a:effectRef>
            <a:fontRef idx="minor">
              <a:schemeClr val="tx1"/>
            </a:fontRef>
          </p:style>
        </p:cxnSp>
        <p:cxnSp>
          <p:nvCxnSpPr>
            <p:cNvPr id="135" name="Straight Connector 134"/>
            <p:cNvCxnSpPr/>
            <p:nvPr/>
          </p:nvCxnSpPr>
          <p:spPr>
            <a:xfrm>
              <a:off x="1825305" y="863855"/>
              <a:ext cx="0" cy="539496"/>
            </a:xfrm>
            <a:prstGeom prst="line">
              <a:avLst/>
            </a:prstGeom>
            <a:ln w="9525"/>
          </p:spPr>
          <p:style>
            <a:lnRef idx="2">
              <a:schemeClr val="accent1"/>
            </a:lnRef>
            <a:fillRef idx="0">
              <a:schemeClr val="accent1"/>
            </a:fillRef>
            <a:effectRef idx="1">
              <a:schemeClr val="accent1"/>
            </a:effectRef>
            <a:fontRef idx="minor">
              <a:schemeClr val="tx1"/>
            </a:fontRef>
          </p:style>
        </p:cxnSp>
        <p:cxnSp>
          <p:nvCxnSpPr>
            <p:cNvPr id="136" name="Straight Connector 135"/>
            <p:cNvCxnSpPr/>
            <p:nvPr/>
          </p:nvCxnSpPr>
          <p:spPr>
            <a:xfrm>
              <a:off x="2638641" y="863855"/>
              <a:ext cx="0" cy="539496"/>
            </a:xfrm>
            <a:prstGeom prst="line">
              <a:avLst/>
            </a:prstGeom>
            <a:ln w="9525"/>
          </p:spPr>
          <p:style>
            <a:lnRef idx="2">
              <a:schemeClr val="accent1"/>
            </a:lnRef>
            <a:fillRef idx="0">
              <a:schemeClr val="accent1"/>
            </a:fillRef>
            <a:effectRef idx="1">
              <a:schemeClr val="accent1"/>
            </a:effectRef>
            <a:fontRef idx="minor">
              <a:schemeClr val="tx1"/>
            </a:fontRef>
          </p:style>
        </p:cxnSp>
      </p:grpSp>
      <p:sp>
        <p:nvSpPr>
          <p:cNvPr id="141" name="Rectangle 140"/>
          <p:cNvSpPr/>
          <p:nvPr/>
        </p:nvSpPr>
        <p:spPr>
          <a:xfrm>
            <a:off x="450161" y="5637256"/>
            <a:ext cx="2194560" cy="461665"/>
          </a:xfrm>
          <a:prstGeom prst="rect">
            <a:avLst/>
          </a:prstGeom>
          <a:solidFill>
            <a:schemeClr val="bg2">
              <a:lumMod val="95000"/>
            </a:schemeClr>
          </a:solidFill>
        </p:spPr>
        <p:txBody>
          <a:bodyPr wrap="square" anchor="ctr">
            <a:spAutoFit/>
          </a:bodyPr>
          <a:lstStyle/>
          <a:p>
            <a:pPr algn="ctr" defTabSz="1219139"/>
            <a:r>
              <a:rPr lang="en-US" sz="1200" dirty="0">
                <a:solidFill>
                  <a:srgbClr val="000000"/>
                </a:solidFill>
              </a:rPr>
              <a:t>Watson Enriched Data &amp; </a:t>
            </a:r>
          </a:p>
          <a:p>
            <a:pPr algn="ctr" defTabSz="1219139"/>
            <a:r>
              <a:rPr lang="en-US" sz="1200" dirty="0">
                <a:solidFill>
                  <a:srgbClr val="000000"/>
                </a:solidFill>
              </a:rPr>
              <a:t>Analytical Assets</a:t>
            </a:r>
          </a:p>
        </p:txBody>
      </p:sp>
      <p:sp>
        <p:nvSpPr>
          <p:cNvPr id="142" name="Rectangle 141"/>
          <p:cNvSpPr/>
          <p:nvPr/>
        </p:nvSpPr>
        <p:spPr>
          <a:xfrm>
            <a:off x="2684003" y="5637256"/>
            <a:ext cx="2194560" cy="461665"/>
          </a:xfrm>
          <a:prstGeom prst="rect">
            <a:avLst/>
          </a:prstGeom>
          <a:solidFill>
            <a:schemeClr val="bg2">
              <a:lumMod val="95000"/>
            </a:schemeClr>
          </a:solidFill>
        </p:spPr>
        <p:txBody>
          <a:bodyPr wrap="square" anchor="ctr">
            <a:spAutoFit/>
          </a:bodyPr>
          <a:lstStyle/>
          <a:p>
            <a:pPr algn="ctr" defTabSz="1219139"/>
            <a:r>
              <a:rPr lang="en-US" sz="1200" dirty="0">
                <a:solidFill>
                  <a:srgbClr val="000000"/>
                </a:solidFill>
              </a:rPr>
              <a:t>Watson Powered Search &amp; Social Collaboration</a:t>
            </a:r>
          </a:p>
        </p:txBody>
      </p:sp>
      <p:sp>
        <p:nvSpPr>
          <p:cNvPr id="143" name="Rectangle 142"/>
          <p:cNvSpPr/>
          <p:nvPr/>
        </p:nvSpPr>
        <p:spPr>
          <a:xfrm>
            <a:off x="4917844" y="5637256"/>
            <a:ext cx="2194560" cy="461665"/>
          </a:xfrm>
          <a:prstGeom prst="rect">
            <a:avLst/>
          </a:prstGeom>
          <a:solidFill>
            <a:schemeClr val="bg2">
              <a:lumMod val="95000"/>
            </a:schemeClr>
          </a:solidFill>
        </p:spPr>
        <p:txBody>
          <a:bodyPr wrap="square" anchor="ctr">
            <a:spAutoFit/>
          </a:bodyPr>
          <a:lstStyle/>
          <a:p>
            <a:pPr algn="ctr"/>
            <a:r>
              <a:rPr lang="en-US" sz="1200" dirty="0">
                <a:latin typeface="IBM Plex Sans" charset="0"/>
              </a:rPr>
              <a:t>Active </a:t>
            </a:r>
            <a:r>
              <a:rPr lang="en-US" sz="1200">
                <a:latin typeface="IBM Plex Sans" charset="0"/>
              </a:rPr>
              <a:t>Policy </a:t>
            </a:r>
            <a:br>
              <a:rPr lang="en-US" sz="1200">
                <a:latin typeface="IBM Plex Sans" charset="0"/>
              </a:rPr>
            </a:br>
            <a:r>
              <a:rPr lang="en-US" sz="1200">
                <a:latin typeface="IBM Plex Sans" charset="0"/>
              </a:rPr>
              <a:t>Enforcement</a:t>
            </a:r>
            <a:endParaRPr lang="en-US" sz="1200" dirty="0">
              <a:latin typeface="IBM Plex Sans" charset="0"/>
            </a:endParaRPr>
          </a:p>
        </p:txBody>
      </p:sp>
      <p:sp>
        <p:nvSpPr>
          <p:cNvPr id="144" name="Rectangle 143"/>
          <p:cNvSpPr/>
          <p:nvPr/>
        </p:nvSpPr>
        <p:spPr>
          <a:xfrm>
            <a:off x="7151685" y="5637256"/>
            <a:ext cx="2194560" cy="461665"/>
          </a:xfrm>
          <a:prstGeom prst="rect">
            <a:avLst/>
          </a:prstGeom>
          <a:solidFill>
            <a:schemeClr val="bg2">
              <a:lumMod val="95000"/>
            </a:schemeClr>
          </a:solidFill>
        </p:spPr>
        <p:txBody>
          <a:bodyPr wrap="square" anchor="ctr">
            <a:spAutoFit/>
          </a:bodyPr>
          <a:lstStyle/>
          <a:p>
            <a:pPr algn="ctr" defTabSz="1219139"/>
            <a:r>
              <a:rPr lang="en-US" sz="1200" dirty="0">
                <a:solidFill>
                  <a:srgbClr val="000000"/>
                </a:solidFill>
              </a:rPr>
              <a:t>Model Governance,</a:t>
            </a:r>
          </a:p>
          <a:p>
            <a:pPr algn="ctr" defTabSz="1219139"/>
            <a:r>
              <a:rPr lang="en-US" sz="1200" dirty="0">
                <a:solidFill>
                  <a:srgbClr val="000000"/>
                </a:solidFill>
              </a:rPr>
              <a:t> Traceability &amp; Lineage</a:t>
            </a:r>
          </a:p>
        </p:txBody>
      </p:sp>
      <p:sp>
        <p:nvSpPr>
          <p:cNvPr id="145" name="Rectangle 144"/>
          <p:cNvSpPr/>
          <p:nvPr/>
        </p:nvSpPr>
        <p:spPr>
          <a:xfrm>
            <a:off x="9385528" y="5637256"/>
            <a:ext cx="2194560" cy="461665"/>
          </a:xfrm>
          <a:prstGeom prst="rect">
            <a:avLst/>
          </a:prstGeom>
          <a:solidFill>
            <a:schemeClr val="bg2">
              <a:lumMod val="95000"/>
            </a:schemeClr>
          </a:solidFill>
        </p:spPr>
        <p:txBody>
          <a:bodyPr wrap="square" anchor="ctr">
            <a:noAutofit/>
          </a:bodyPr>
          <a:lstStyle/>
          <a:p>
            <a:pPr algn="ctr"/>
            <a:r>
              <a:rPr lang="en-US" sz="1200">
                <a:latin typeface="IBM Plex Sans" charset="0"/>
              </a:rPr>
              <a:t>Data Kits</a:t>
            </a:r>
            <a:endParaRPr lang="en-US" sz="1200" dirty="0">
              <a:latin typeface="IBM Plex Sans" charset="0"/>
            </a:endParaRPr>
          </a:p>
        </p:txBody>
      </p:sp>
      <p:sp>
        <p:nvSpPr>
          <p:cNvPr id="147" name="Rectangle 146"/>
          <p:cNvSpPr/>
          <p:nvPr/>
        </p:nvSpPr>
        <p:spPr>
          <a:xfrm>
            <a:off x="8630745" y="6361804"/>
            <a:ext cx="3336577" cy="297454"/>
          </a:xfrm>
          <a:prstGeom prst="rect">
            <a:avLst/>
          </a:prstGeom>
        </p:spPr>
        <p:txBody>
          <a:bodyPr wrap="square">
            <a:spAutoFit/>
          </a:bodyPr>
          <a:lstStyle/>
          <a:p>
            <a:pPr algn="ctr"/>
            <a:r>
              <a:rPr lang="en-US" sz="1333" dirty="0">
                <a:solidFill>
                  <a:schemeClr val="bg2"/>
                </a:solidFill>
                <a:ea typeface="IBM Plex Sans" charset="0"/>
                <a:cs typeface="IBM Plex Sans" charset="0"/>
              </a:rPr>
              <a:t>Learns from Small data</a:t>
            </a:r>
          </a:p>
        </p:txBody>
      </p:sp>
      <p:sp>
        <p:nvSpPr>
          <p:cNvPr id="148" name="Rectangle 147"/>
          <p:cNvSpPr/>
          <p:nvPr/>
        </p:nvSpPr>
        <p:spPr>
          <a:xfrm>
            <a:off x="532439" y="4643610"/>
            <a:ext cx="10931952" cy="379396"/>
          </a:xfrm>
          <a:prstGeom prst="rect">
            <a:avLst/>
          </a:prstGeom>
          <a:solidFill>
            <a:schemeClr val="accent1">
              <a:lumMod val="60000"/>
              <a:lumOff val="40000"/>
            </a:schemeClr>
          </a:solidFill>
          <a:ln>
            <a:noFill/>
          </a:ln>
        </p:spPr>
        <p:txBody>
          <a:bodyPr wrap="square" lIns="0" tIns="0" rIns="0" bIns="0" rtlCol="0" anchor="ctr">
            <a:noAutofit/>
          </a:bodyPr>
          <a:lstStyle/>
          <a:p>
            <a:pPr algn="ctr"/>
            <a:r>
              <a:rPr lang="en-US" sz="1467" dirty="0">
                <a:solidFill>
                  <a:schemeClr val="bg1"/>
                </a:solidFill>
                <a:cs typeface="Arial"/>
              </a:rPr>
              <a:t>Watson Machine Learning and Deep Learning as a Service</a:t>
            </a:r>
          </a:p>
        </p:txBody>
      </p:sp>
      <p:sp>
        <p:nvSpPr>
          <p:cNvPr id="151" name="Rectangle 150"/>
          <p:cNvSpPr/>
          <p:nvPr/>
        </p:nvSpPr>
        <p:spPr>
          <a:xfrm>
            <a:off x="338813" y="5216109"/>
            <a:ext cx="11369467" cy="996472"/>
          </a:xfrm>
          <a:prstGeom prst="rect">
            <a:avLst/>
          </a:prstGeom>
          <a:noFill/>
          <a:ln w="19050">
            <a:solidFill>
              <a:schemeClr val="accent3">
                <a:lumMod val="60000"/>
                <a:lumOff val="40000"/>
              </a:schemeClr>
            </a:solidFill>
          </a:ln>
        </p:spPr>
        <p:txBody>
          <a:bodyPr wrap="square" lIns="0" tIns="0" rIns="0" bIns="0" rtlCol="0" anchor="ctr">
            <a:noAutofit/>
          </a:bodyPr>
          <a:lstStyle/>
          <a:p>
            <a:pPr algn="ctr"/>
            <a:endParaRPr lang="en-US" sz="1600" dirty="0" err="1">
              <a:solidFill>
                <a:srgbClr val="FFFFFF"/>
              </a:solidFill>
              <a:latin typeface="Arial"/>
              <a:cs typeface="Arial"/>
            </a:endParaRPr>
          </a:p>
        </p:txBody>
      </p:sp>
      <p:sp>
        <p:nvSpPr>
          <p:cNvPr id="152" name="Rectangle 151"/>
          <p:cNvSpPr/>
          <p:nvPr/>
        </p:nvSpPr>
        <p:spPr>
          <a:xfrm>
            <a:off x="244064" y="2035759"/>
            <a:ext cx="11627947" cy="317517"/>
          </a:xfrm>
          <a:prstGeom prst="rect">
            <a:avLst/>
          </a:prstGeom>
          <a:solidFill>
            <a:schemeClr val="accent3">
              <a:lumMod val="60000"/>
              <a:lumOff val="40000"/>
            </a:schemeClr>
          </a:solidFill>
          <a:ln>
            <a:noFill/>
          </a:ln>
        </p:spPr>
        <p:txBody>
          <a:bodyPr wrap="square" lIns="0" tIns="0" rIns="0" bIns="0" rtlCol="0" anchor="ctr">
            <a:noAutofit/>
          </a:bodyPr>
          <a:lstStyle/>
          <a:p>
            <a:pPr marL="80429" algn="ctr"/>
            <a:r>
              <a:rPr lang="en-US" sz="1867" dirty="0">
                <a:solidFill>
                  <a:srgbClr val="FFFFFF"/>
                </a:solidFill>
                <a:cs typeface="Arial"/>
              </a:rPr>
              <a:t>Watson Studio</a:t>
            </a:r>
          </a:p>
        </p:txBody>
      </p:sp>
      <p:grpSp>
        <p:nvGrpSpPr>
          <p:cNvPr id="154" name="Group 153"/>
          <p:cNvGrpSpPr/>
          <p:nvPr/>
        </p:nvGrpSpPr>
        <p:grpSpPr>
          <a:xfrm>
            <a:off x="338812" y="2725889"/>
            <a:ext cx="11369467" cy="1781478"/>
            <a:chOff x="291816" y="2167658"/>
            <a:chExt cx="8527100" cy="1336109"/>
          </a:xfrm>
        </p:grpSpPr>
        <p:pic>
          <p:nvPicPr>
            <p:cNvPr id="157" name="Picture 156"/>
            <p:cNvPicPr>
              <a:picLocks noChangeAspect="1"/>
            </p:cNvPicPr>
            <p:nvPr/>
          </p:nvPicPr>
          <p:blipFill>
            <a:blip r:embed="rId2"/>
            <a:stretch>
              <a:fillRect/>
            </a:stretch>
          </p:blipFill>
          <p:spPr>
            <a:xfrm>
              <a:off x="291816" y="2683638"/>
              <a:ext cx="8527100" cy="743098"/>
            </a:xfrm>
            <a:prstGeom prst="rect">
              <a:avLst/>
            </a:prstGeom>
          </p:spPr>
        </p:pic>
        <p:sp>
          <p:nvSpPr>
            <p:cNvPr id="158" name="Rectangle 157"/>
            <p:cNvSpPr/>
            <p:nvPr/>
          </p:nvSpPr>
          <p:spPr>
            <a:xfrm>
              <a:off x="439019" y="2322358"/>
              <a:ext cx="8196981" cy="881871"/>
            </a:xfrm>
            <a:prstGeom prst="rect">
              <a:avLst/>
            </a:prstGeom>
            <a:solidFill>
              <a:schemeClr val="accent1">
                <a:lumMod val="20000"/>
                <a:lumOff val="80000"/>
              </a:schemeClr>
            </a:solidFill>
            <a:ln w="22225">
              <a:solidFill>
                <a:schemeClr val="accent3">
                  <a:lumMod val="60000"/>
                  <a:lumOff val="40000"/>
                </a:schemeClr>
              </a:solidFill>
            </a:ln>
          </p:spPr>
          <p:txBody>
            <a:bodyPr wrap="square" lIns="0" tIns="0" rIns="0" bIns="0" rtlCol="0" anchor="ctr">
              <a:noAutofit/>
            </a:bodyPr>
            <a:lstStyle/>
            <a:p>
              <a:pPr algn="ctr"/>
              <a:endParaRPr lang="en-US" sz="1600" dirty="0" err="1">
                <a:solidFill>
                  <a:srgbClr val="FFFFFF"/>
                </a:solidFill>
                <a:latin typeface="Arial"/>
                <a:cs typeface="Arial"/>
              </a:endParaRPr>
            </a:p>
          </p:txBody>
        </p:sp>
        <p:sp>
          <p:nvSpPr>
            <p:cNvPr id="159" name="Triangle 158"/>
            <p:cNvSpPr/>
            <p:nvPr/>
          </p:nvSpPr>
          <p:spPr>
            <a:xfrm>
              <a:off x="762000" y="2167658"/>
              <a:ext cx="156308" cy="134748"/>
            </a:xfrm>
            <a:prstGeom prst="triangle">
              <a:avLst/>
            </a:prstGeom>
          </p:spPr>
          <p:txBody>
            <a:bodyPr wrap="square" lIns="0" tIns="0" rIns="0" bIns="0" rtlCol="0" anchor="ctr">
              <a:noAutofit/>
            </a:bodyPr>
            <a:lstStyle/>
            <a:p>
              <a:pPr algn="ctr"/>
              <a:endParaRPr lang="en-US" sz="1600" dirty="0" err="1">
                <a:solidFill>
                  <a:srgbClr val="FFFFFF"/>
                </a:solidFill>
                <a:latin typeface="Arial"/>
                <a:cs typeface="Arial"/>
              </a:endParaRPr>
            </a:p>
          </p:txBody>
        </p:sp>
        <p:sp>
          <p:nvSpPr>
            <p:cNvPr id="160" name="Triangle 159"/>
            <p:cNvSpPr/>
            <p:nvPr/>
          </p:nvSpPr>
          <p:spPr>
            <a:xfrm>
              <a:off x="1340338" y="2167658"/>
              <a:ext cx="191049" cy="164697"/>
            </a:xfrm>
            <a:prstGeom prst="triangle">
              <a:avLst/>
            </a:prstGeom>
          </p:spPr>
          <p:txBody>
            <a:bodyPr wrap="square" lIns="0" tIns="0" rIns="0" bIns="0" rtlCol="0" anchor="ctr">
              <a:noAutofit/>
            </a:bodyPr>
            <a:lstStyle/>
            <a:p>
              <a:pPr algn="ctr"/>
              <a:endParaRPr lang="en-US" sz="1600" dirty="0" err="1">
                <a:solidFill>
                  <a:srgbClr val="FFFFFF"/>
                </a:solidFill>
                <a:latin typeface="Arial"/>
                <a:cs typeface="Arial"/>
              </a:endParaRPr>
            </a:p>
          </p:txBody>
        </p:sp>
        <p:pic>
          <p:nvPicPr>
            <p:cNvPr id="161" name="Picture 160"/>
            <p:cNvPicPr>
              <a:picLocks/>
            </p:cNvPicPr>
            <p:nvPr/>
          </p:nvPicPr>
          <p:blipFill>
            <a:blip r:embed="rId3"/>
            <a:stretch>
              <a:fillRect/>
            </a:stretch>
          </p:blipFill>
          <p:spPr>
            <a:xfrm>
              <a:off x="538964" y="2415552"/>
              <a:ext cx="1270839" cy="696076"/>
            </a:xfrm>
            <a:prstGeom prst="rect">
              <a:avLst/>
            </a:prstGeom>
          </p:spPr>
        </p:pic>
        <p:pic>
          <p:nvPicPr>
            <p:cNvPr id="162" name="Picture 161"/>
            <p:cNvPicPr>
              <a:picLocks/>
            </p:cNvPicPr>
            <p:nvPr/>
          </p:nvPicPr>
          <p:blipFill>
            <a:blip r:embed="rId3"/>
            <a:stretch>
              <a:fillRect/>
            </a:stretch>
          </p:blipFill>
          <p:spPr>
            <a:xfrm>
              <a:off x="1889043" y="2428015"/>
              <a:ext cx="1270839" cy="696076"/>
            </a:xfrm>
            <a:prstGeom prst="rect">
              <a:avLst/>
            </a:prstGeom>
          </p:spPr>
        </p:pic>
        <p:pic>
          <p:nvPicPr>
            <p:cNvPr id="163" name="Picture 162"/>
            <p:cNvPicPr>
              <a:picLocks/>
            </p:cNvPicPr>
            <p:nvPr/>
          </p:nvPicPr>
          <p:blipFill>
            <a:blip r:embed="rId3"/>
            <a:stretch>
              <a:fillRect/>
            </a:stretch>
          </p:blipFill>
          <p:spPr>
            <a:xfrm>
              <a:off x="3227102" y="2428015"/>
              <a:ext cx="1270839" cy="696076"/>
            </a:xfrm>
            <a:prstGeom prst="rect">
              <a:avLst/>
            </a:prstGeom>
          </p:spPr>
        </p:pic>
        <p:pic>
          <p:nvPicPr>
            <p:cNvPr id="164" name="Picture 163"/>
            <p:cNvPicPr>
              <a:picLocks/>
            </p:cNvPicPr>
            <p:nvPr/>
          </p:nvPicPr>
          <p:blipFill>
            <a:blip r:embed="rId3"/>
            <a:stretch>
              <a:fillRect/>
            </a:stretch>
          </p:blipFill>
          <p:spPr>
            <a:xfrm>
              <a:off x="4556518" y="2415552"/>
              <a:ext cx="1270839" cy="696076"/>
            </a:xfrm>
            <a:prstGeom prst="rect">
              <a:avLst/>
            </a:prstGeom>
          </p:spPr>
        </p:pic>
        <p:pic>
          <p:nvPicPr>
            <p:cNvPr id="165" name="Picture 164"/>
            <p:cNvPicPr>
              <a:picLocks/>
            </p:cNvPicPr>
            <p:nvPr/>
          </p:nvPicPr>
          <p:blipFill>
            <a:blip r:embed="rId3"/>
            <a:stretch>
              <a:fillRect/>
            </a:stretch>
          </p:blipFill>
          <p:spPr>
            <a:xfrm>
              <a:off x="5906597" y="2428015"/>
              <a:ext cx="1270839" cy="696076"/>
            </a:xfrm>
            <a:prstGeom prst="rect">
              <a:avLst/>
            </a:prstGeom>
          </p:spPr>
        </p:pic>
        <p:pic>
          <p:nvPicPr>
            <p:cNvPr id="166" name="Picture 165"/>
            <p:cNvPicPr>
              <a:picLocks/>
            </p:cNvPicPr>
            <p:nvPr/>
          </p:nvPicPr>
          <p:blipFill>
            <a:blip r:embed="rId3"/>
            <a:stretch>
              <a:fillRect/>
            </a:stretch>
          </p:blipFill>
          <p:spPr>
            <a:xfrm>
              <a:off x="7244656" y="2428015"/>
              <a:ext cx="1270839" cy="696076"/>
            </a:xfrm>
            <a:prstGeom prst="rect">
              <a:avLst/>
            </a:prstGeom>
          </p:spPr>
        </p:pic>
        <p:sp>
          <p:nvSpPr>
            <p:cNvPr id="167" name="Rectangle 166"/>
            <p:cNvSpPr/>
            <p:nvPr/>
          </p:nvSpPr>
          <p:spPr>
            <a:xfrm>
              <a:off x="1887780" y="2596271"/>
              <a:ext cx="1260083" cy="315567"/>
            </a:xfrm>
            <a:prstGeom prst="rect">
              <a:avLst/>
            </a:prstGeom>
          </p:spPr>
          <p:txBody>
            <a:bodyPr wrap="square">
              <a:spAutoFit/>
            </a:bodyPr>
            <a:lstStyle/>
            <a:p>
              <a:pPr algn="ctr"/>
              <a:r>
                <a:rPr lang="en-US" sz="1067" b="1" dirty="0">
                  <a:latin typeface="IBM Plex Sans SemiBold" charset="0"/>
                  <a:ea typeface="IBM Plex Sans SemiBold" charset="0"/>
                  <a:cs typeface="IBM Plex Sans SemiBold" charset="0"/>
                </a:rPr>
                <a:t>Search &amp; Find</a:t>
              </a:r>
              <a:br>
                <a:rPr lang="en-US" sz="1067" b="1" dirty="0">
                  <a:latin typeface="IBM Plex Sans SemiBold" charset="0"/>
                  <a:ea typeface="IBM Plex Sans SemiBold" charset="0"/>
                  <a:cs typeface="IBM Plex Sans SemiBold" charset="0"/>
                </a:rPr>
              </a:br>
              <a:r>
                <a:rPr lang="en-US" sz="1067" b="1" dirty="0">
                  <a:latin typeface="IBM Plex Sans SemiBold" charset="0"/>
                  <a:ea typeface="IBM Plex Sans SemiBold" charset="0"/>
                  <a:cs typeface="IBM Plex Sans SemiBold" charset="0"/>
                </a:rPr>
                <a:t>Relevant Data</a:t>
              </a:r>
            </a:p>
          </p:txBody>
        </p:sp>
        <p:sp>
          <p:nvSpPr>
            <p:cNvPr id="168" name="Rectangle 167"/>
            <p:cNvSpPr/>
            <p:nvPr/>
          </p:nvSpPr>
          <p:spPr>
            <a:xfrm>
              <a:off x="538964" y="2594217"/>
              <a:ext cx="1256505" cy="315567"/>
            </a:xfrm>
            <a:prstGeom prst="rect">
              <a:avLst/>
            </a:prstGeom>
          </p:spPr>
          <p:txBody>
            <a:bodyPr wrap="square">
              <a:spAutoFit/>
            </a:bodyPr>
            <a:lstStyle/>
            <a:p>
              <a:pPr algn="ctr"/>
              <a:r>
                <a:rPr lang="en-US" sz="1067" b="1" dirty="0">
                  <a:latin typeface="IBM Plex Sans SemiBold" charset="0"/>
                  <a:ea typeface="IBM Plex Sans SemiBold" charset="0"/>
                  <a:cs typeface="IBM Plex Sans SemiBold" charset="0"/>
                </a:rPr>
                <a:t>Connect &amp; Access</a:t>
              </a:r>
              <a:br>
                <a:rPr lang="en-US" sz="1067" b="1" dirty="0">
                  <a:latin typeface="IBM Plex Sans SemiBold" charset="0"/>
                  <a:ea typeface="IBM Plex Sans SemiBold" charset="0"/>
                  <a:cs typeface="IBM Plex Sans SemiBold" charset="0"/>
                </a:rPr>
              </a:br>
              <a:r>
                <a:rPr lang="en-US" sz="1067" b="1" dirty="0">
                  <a:latin typeface="IBM Plex Sans SemiBold" charset="0"/>
                  <a:ea typeface="IBM Plex Sans SemiBold" charset="0"/>
                  <a:cs typeface="IBM Plex Sans SemiBold" charset="0"/>
                </a:rPr>
                <a:t> Data</a:t>
              </a:r>
            </a:p>
          </p:txBody>
        </p:sp>
        <p:sp>
          <p:nvSpPr>
            <p:cNvPr id="169" name="Rectangle 168"/>
            <p:cNvSpPr/>
            <p:nvPr/>
          </p:nvSpPr>
          <p:spPr>
            <a:xfrm>
              <a:off x="3232273" y="2530472"/>
              <a:ext cx="1260083" cy="438726"/>
            </a:xfrm>
            <a:prstGeom prst="rect">
              <a:avLst/>
            </a:prstGeom>
          </p:spPr>
          <p:txBody>
            <a:bodyPr wrap="square">
              <a:spAutoFit/>
            </a:bodyPr>
            <a:lstStyle/>
            <a:p>
              <a:pPr algn="ctr"/>
              <a:r>
                <a:rPr lang="en-US" sz="1067" b="1" dirty="0">
                  <a:latin typeface="IBM Plex Sans SemiBold" charset="0"/>
                  <a:ea typeface="IBM Plex Sans SemiBold" charset="0"/>
                  <a:cs typeface="IBM Plex Sans SemiBold" charset="0"/>
                </a:rPr>
                <a:t>Prepare Data </a:t>
              </a:r>
              <a:br>
                <a:rPr lang="en-US" sz="1067" b="1" dirty="0">
                  <a:latin typeface="IBM Plex Sans SemiBold" charset="0"/>
                  <a:ea typeface="IBM Plex Sans SemiBold" charset="0"/>
                  <a:cs typeface="IBM Plex Sans SemiBold" charset="0"/>
                </a:rPr>
              </a:br>
              <a:r>
                <a:rPr lang="en-US" sz="1067" b="1" dirty="0">
                  <a:latin typeface="IBM Plex Sans SemiBold" charset="0"/>
                  <a:ea typeface="IBM Plex Sans SemiBold" charset="0"/>
                  <a:cs typeface="IBM Plex Sans SemiBold" charset="0"/>
                </a:rPr>
                <a:t>(Ingest, Curate,</a:t>
              </a:r>
              <a:br>
                <a:rPr lang="en-US" sz="1067" b="1" dirty="0">
                  <a:latin typeface="IBM Plex Sans SemiBold" charset="0"/>
                  <a:ea typeface="IBM Plex Sans SemiBold" charset="0"/>
                  <a:cs typeface="IBM Plex Sans SemiBold" charset="0"/>
                </a:rPr>
              </a:br>
              <a:r>
                <a:rPr lang="en-US" sz="1067" b="1" dirty="0">
                  <a:latin typeface="IBM Plex Sans SemiBold" charset="0"/>
                  <a:ea typeface="IBM Plex Sans SemiBold" charset="0"/>
                  <a:cs typeface="IBM Plex Sans SemiBold" charset="0"/>
                </a:rPr>
                <a:t> &amp; Enrich)</a:t>
              </a:r>
            </a:p>
          </p:txBody>
        </p:sp>
        <p:sp>
          <p:nvSpPr>
            <p:cNvPr id="170" name="Rectangle 169"/>
            <p:cNvSpPr/>
            <p:nvPr/>
          </p:nvSpPr>
          <p:spPr>
            <a:xfrm>
              <a:off x="4552940" y="2593009"/>
              <a:ext cx="1260083" cy="315567"/>
            </a:xfrm>
            <a:prstGeom prst="rect">
              <a:avLst/>
            </a:prstGeom>
          </p:spPr>
          <p:txBody>
            <a:bodyPr wrap="square">
              <a:spAutoFit/>
            </a:bodyPr>
            <a:lstStyle/>
            <a:p>
              <a:pPr algn="ctr"/>
              <a:r>
                <a:rPr lang="en-US" sz="1067" b="1" dirty="0">
                  <a:latin typeface="IBM Plex Sans SemiBold" charset="0"/>
                  <a:ea typeface="IBM Plex Sans SemiBold" charset="0"/>
                  <a:cs typeface="IBM Plex Sans SemiBold" charset="0"/>
                </a:rPr>
                <a:t>Build &amp; Train </a:t>
              </a:r>
              <a:br>
                <a:rPr lang="en-US" sz="1067" b="1" dirty="0">
                  <a:latin typeface="IBM Plex Sans SemiBold" charset="0"/>
                  <a:ea typeface="IBM Plex Sans SemiBold" charset="0"/>
                  <a:cs typeface="IBM Plex Sans SemiBold" charset="0"/>
                </a:rPr>
              </a:br>
              <a:r>
                <a:rPr lang="en-US" sz="1067" b="1" dirty="0">
                  <a:latin typeface="IBM Plex Sans SemiBold" charset="0"/>
                  <a:ea typeface="IBM Plex Sans SemiBold" charset="0"/>
                  <a:cs typeface="IBM Plex Sans SemiBold" charset="0"/>
                </a:rPr>
                <a:t>AI Models</a:t>
              </a:r>
            </a:p>
          </p:txBody>
        </p:sp>
        <p:sp>
          <p:nvSpPr>
            <p:cNvPr id="171" name="Rectangle 170"/>
            <p:cNvSpPr/>
            <p:nvPr/>
          </p:nvSpPr>
          <p:spPr>
            <a:xfrm>
              <a:off x="5923368" y="2602530"/>
              <a:ext cx="1227713" cy="315567"/>
            </a:xfrm>
            <a:prstGeom prst="rect">
              <a:avLst/>
            </a:prstGeom>
          </p:spPr>
          <p:txBody>
            <a:bodyPr wrap="square">
              <a:spAutoFit/>
            </a:bodyPr>
            <a:lstStyle/>
            <a:p>
              <a:pPr algn="ctr"/>
              <a:r>
                <a:rPr lang="en-US" sz="1067" b="1" dirty="0">
                  <a:latin typeface="IBM Plex Sans SemiBold" charset="0"/>
                  <a:ea typeface="IBM Plex Sans SemiBold" charset="0"/>
                  <a:cs typeface="IBM Plex Sans SemiBold" charset="0"/>
                </a:rPr>
                <a:t>Deploy </a:t>
              </a:r>
              <a:br>
                <a:rPr lang="en-US" sz="1067" b="1" dirty="0">
                  <a:latin typeface="IBM Plex Sans SemiBold" charset="0"/>
                  <a:ea typeface="IBM Plex Sans SemiBold" charset="0"/>
                  <a:cs typeface="IBM Plex Sans SemiBold" charset="0"/>
                </a:rPr>
              </a:br>
              <a:r>
                <a:rPr lang="en-US" sz="1067" b="1" dirty="0">
                  <a:latin typeface="IBM Plex Sans SemiBold" charset="0"/>
                  <a:ea typeface="IBM Plex Sans SemiBold" charset="0"/>
                  <a:cs typeface="IBM Plex Sans SemiBold" charset="0"/>
                </a:rPr>
                <a:t>AI Models </a:t>
              </a:r>
            </a:p>
          </p:txBody>
        </p:sp>
        <p:sp>
          <p:nvSpPr>
            <p:cNvPr id="172" name="Rectangle 171"/>
            <p:cNvSpPr/>
            <p:nvPr/>
          </p:nvSpPr>
          <p:spPr>
            <a:xfrm>
              <a:off x="7263710" y="2606535"/>
              <a:ext cx="1227713" cy="315567"/>
            </a:xfrm>
            <a:prstGeom prst="rect">
              <a:avLst/>
            </a:prstGeom>
          </p:spPr>
          <p:txBody>
            <a:bodyPr wrap="square">
              <a:spAutoFit/>
            </a:bodyPr>
            <a:lstStyle/>
            <a:p>
              <a:pPr algn="ctr"/>
              <a:r>
                <a:rPr lang="en-US" sz="1067" b="1" dirty="0">
                  <a:latin typeface="IBM Plex Sans SemiBold" charset="0"/>
                  <a:ea typeface="IBM Plex Sans SemiBold" charset="0"/>
                  <a:cs typeface="IBM Plex Sans SemiBold" charset="0"/>
                </a:rPr>
                <a:t>Monitor, Analyze, Manage</a:t>
              </a:r>
            </a:p>
          </p:txBody>
        </p:sp>
        <p:pic>
          <p:nvPicPr>
            <p:cNvPr id="173" name="Picture 172"/>
            <p:cNvPicPr>
              <a:picLocks noChangeAspect="1"/>
            </p:cNvPicPr>
            <p:nvPr/>
          </p:nvPicPr>
          <p:blipFill>
            <a:blip r:embed="rId4"/>
            <a:stretch>
              <a:fillRect/>
            </a:stretch>
          </p:blipFill>
          <p:spPr>
            <a:xfrm>
              <a:off x="1699974" y="2726531"/>
              <a:ext cx="50181" cy="94090"/>
            </a:xfrm>
            <a:prstGeom prst="rect">
              <a:avLst/>
            </a:prstGeom>
          </p:spPr>
        </p:pic>
        <p:pic>
          <p:nvPicPr>
            <p:cNvPr id="174" name="Picture 173"/>
            <p:cNvPicPr>
              <a:picLocks noChangeAspect="1"/>
            </p:cNvPicPr>
            <p:nvPr/>
          </p:nvPicPr>
          <p:blipFill>
            <a:blip r:embed="rId4"/>
            <a:stretch>
              <a:fillRect/>
            </a:stretch>
          </p:blipFill>
          <p:spPr>
            <a:xfrm>
              <a:off x="3046254" y="2726531"/>
              <a:ext cx="50181" cy="94090"/>
            </a:xfrm>
            <a:prstGeom prst="rect">
              <a:avLst/>
            </a:prstGeom>
          </p:spPr>
        </p:pic>
        <p:pic>
          <p:nvPicPr>
            <p:cNvPr id="175" name="Picture 174"/>
            <p:cNvPicPr>
              <a:picLocks noChangeAspect="1"/>
            </p:cNvPicPr>
            <p:nvPr/>
          </p:nvPicPr>
          <p:blipFill>
            <a:blip r:embed="rId4"/>
            <a:stretch>
              <a:fillRect/>
            </a:stretch>
          </p:blipFill>
          <p:spPr>
            <a:xfrm>
              <a:off x="4395590" y="2726531"/>
              <a:ext cx="50181" cy="94090"/>
            </a:xfrm>
            <a:prstGeom prst="rect">
              <a:avLst/>
            </a:prstGeom>
          </p:spPr>
        </p:pic>
        <p:pic>
          <p:nvPicPr>
            <p:cNvPr id="176" name="Picture 175"/>
            <p:cNvPicPr>
              <a:picLocks noChangeAspect="1"/>
            </p:cNvPicPr>
            <p:nvPr/>
          </p:nvPicPr>
          <p:blipFill>
            <a:blip r:embed="rId4"/>
            <a:stretch>
              <a:fillRect/>
            </a:stretch>
          </p:blipFill>
          <p:spPr>
            <a:xfrm>
              <a:off x="5719720" y="2726531"/>
              <a:ext cx="50181" cy="94090"/>
            </a:xfrm>
            <a:prstGeom prst="rect">
              <a:avLst/>
            </a:prstGeom>
          </p:spPr>
        </p:pic>
        <p:pic>
          <p:nvPicPr>
            <p:cNvPr id="177" name="Picture 176"/>
            <p:cNvPicPr>
              <a:picLocks noChangeAspect="1"/>
            </p:cNvPicPr>
            <p:nvPr/>
          </p:nvPicPr>
          <p:blipFill>
            <a:blip r:embed="rId4"/>
            <a:stretch>
              <a:fillRect/>
            </a:stretch>
          </p:blipFill>
          <p:spPr>
            <a:xfrm>
              <a:off x="7063808" y="2726531"/>
              <a:ext cx="50181" cy="94090"/>
            </a:xfrm>
            <a:prstGeom prst="rect">
              <a:avLst/>
            </a:prstGeom>
          </p:spPr>
        </p:pic>
        <p:pic>
          <p:nvPicPr>
            <p:cNvPr id="178" name="Picture 177"/>
            <p:cNvPicPr>
              <a:picLocks noChangeAspect="1"/>
            </p:cNvPicPr>
            <p:nvPr/>
          </p:nvPicPr>
          <p:blipFill>
            <a:blip r:embed="rId4"/>
            <a:stretch>
              <a:fillRect/>
            </a:stretch>
          </p:blipFill>
          <p:spPr>
            <a:xfrm>
              <a:off x="8396280" y="2726531"/>
              <a:ext cx="50181" cy="94090"/>
            </a:xfrm>
            <a:prstGeom prst="rect">
              <a:avLst/>
            </a:prstGeom>
          </p:spPr>
        </p:pic>
        <p:sp>
          <p:nvSpPr>
            <p:cNvPr id="179" name="Rectangle 178"/>
            <p:cNvSpPr/>
            <p:nvPr/>
          </p:nvSpPr>
          <p:spPr>
            <a:xfrm>
              <a:off x="3630383" y="3279332"/>
              <a:ext cx="1780249" cy="224435"/>
            </a:xfrm>
            <a:prstGeom prst="rect">
              <a:avLst/>
            </a:prstGeom>
            <a:solidFill>
              <a:schemeClr val="accent1">
                <a:lumMod val="20000"/>
                <a:lumOff val="80000"/>
              </a:schemeClr>
            </a:solidFill>
            <a:ln w="19050">
              <a:solidFill>
                <a:schemeClr val="accent3">
                  <a:lumMod val="60000"/>
                  <a:lumOff val="40000"/>
                </a:schemeClr>
              </a:solidFill>
            </a:ln>
          </p:spPr>
          <p:txBody>
            <a:bodyPr wrap="square" lIns="0" tIns="0" rIns="0" bIns="0" rtlCol="0" anchor="ctr">
              <a:noAutofit/>
            </a:bodyPr>
            <a:lstStyle/>
            <a:p>
              <a:pPr algn="ctr"/>
              <a:endParaRPr lang="en-US" sz="1600" dirty="0" err="1">
                <a:solidFill>
                  <a:srgbClr val="FFFFFF"/>
                </a:solidFill>
                <a:latin typeface="Arial"/>
                <a:cs typeface="Arial"/>
              </a:endParaRPr>
            </a:p>
          </p:txBody>
        </p:sp>
        <p:sp>
          <p:nvSpPr>
            <p:cNvPr id="180" name="Rectangle 179"/>
            <p:cNvSpPr/>
            <p:nvPr/>
          </p:nvSpPr>
          <p:spPr>
            <a:xfrm>
              <a:off x="3890467" y="3289110"/>
              <a:ext cx="1260083" cy="192409"/>
            </a:xfrm>
            <a:prstGeom prst="rect">
              <a:avLst/>
            </a:prstGeom>
          </p:spPr>
          <p:txBody>
            <a:bodyPr wrap="square">
              <a:spAutoFit/>
            </a:bodyPr>
            <a:lstStyle/>
            <a:p>
              <a:pPr algn="ctr"/>
              <a:r>
                <a:rPr lang="en-US" sz="1067" b="1" dirty="0">
                  <a:latin typeface="IBM Plex Sans SemiBold" charset="0"/>
                  <a:ea typeface="IBM Plex Sans SemiBold" charset="0"/>
                  <a:cs typeface="IBM Plex Sans SemiBold" charset="0"/>
                </a:rPr>
                <a:t>Continuous Learning</a:t>
              </a:r>
            </a:p>
          </p:txBody>
        </p:sp>
        <p:pic>
          <p:nvPicPr>
            <p:cNvPr id="181" name="Picture 180"/>
            <p:cNvPicPr>
              <a:picLocks noChangeAspect="1"/>
            </p:cNvPicPr>
            <p:nvPr/>
          </p:nvPicPr>
          <p:blipFill>
            <a:blip r:embed="rId4"/>
            <a:stretch>
              <a:fillRect/>
            </a:stretch>
          </p:blipFill>
          <p:spPr>
            <a:xfrm>
              <a:off x="386856" y="2654705"/>
              <a:ext cx="50181" cy="94090"/>
            </a:xfrm>
            <a:prstGeom prst="rect">
              <a:avLst/>
            </a:prstGeom>
          </p:spPr>
        </p:pic>
      </p:grpSp>
      <p:sp>
        <p:nvSpPr>
          <p:cNvPr id="79" name="Rectangle 78"/>
          <p:cNvSpPr/>
          <p:nvPr/>
        </p:nvSpPr>
        <p:spPr>
          <a:xfrm>
            <a:off x="532439" y="2418342"/>
            <a:ext cx="10931952" cy="379396"/>
          </a:xfrm>
          <a:prstGeom prst="rect">
            <a:avLst/>
          </a:prstGeom>
          <a:solidFill>
            <a:schemeClr val="accent1">
              <a:lumMod val="60000"/>
              <a:lumOff val="40000"/>
            </a:schemeClr>
          </a:solidFill>
          <a:ln>
            <a:noFill/>
          </a:ln>
        </p:spPr>
        <p:txBody>
          <a:bodyPr wrap="square" lIns="0" tIns="0" rIns="0" bIns="0" rtlCol="0" anchor="ctr">
            <a:noAutofit/>
          </a:bodyPr>
          <a:lstStyle/>
          <a:p>
            <a:pPr algn="ctr"/>
            <a:r>
              <a:rPr lang="en-US" sz="1467" dirty="0">
                <a:solidFill>
                  <a:schemeClr val="bg1"/>
                </a:solidFill>
                <a:cs typeface="Arial"/>
              </a:rPr>
              <a:t>Watson APIs</a:t>
            </a:r>
          </a:p>
        </p:txBody>
      </p:sp>
      <p:grpSp>
        <p:nvGrpSpPr>
          <p:cNvPr id="12" name="Group 11"/>
          <p:cNvGrpSpPr/>
          <p:nvPr/>
        </p:nvGrpSpPr>
        <p:grpSpPr>
          <a:xfrm>
            <a:off x="4583897" y="906473"/>
            <a:ext cx="3447457" cy="964665"/>
            <a:chOff x="3445605" y="679853"/>
            <a:chExt cx="2585593" cy="723498"/>
          </a:xfrm>
        </p:grpSpPr>
        <p:sp>
          <p:nvSpPr>
            <p:cNvPr id="124" name="Rectangle 123"/>
            <p:cNvSpPr/>
            <p:nvPr/>
          </p:nvSpPr>
          <p:spPr>
            <a:xfrm>
              <a:off x="3452883" y="920599"/>
              <a:ext cx="904994" cy="346248"/>
            </a:xfrm>
            <a:prstGeom prst="rect">
              <a:avLst/>
            </a:prstGeom>
          </p:spPr>
          <p:txBody>
            <a:bodyPr wrap="square">
              <a:spAutoFit/>
            </a:bodyPr>
            <a:lstStyle/>
            <a:p>
              <a:pPr algn="ctr"/>
              <a:r>
                <a:rPr lang="en-US" sz="1200" dirty="0">
                  <a:latin typeface="IBM Plex Sans" charset="0"/>
                </a:rPr>
                <a:t>Watson Assistant</a:t>
              </a:r>
            </a:p>
          </p:txBody>
        </p:sp>
        <p:sp>
          <p:nvSpPr>
            <p:cNvPr id="125" name="Rectangle 124"/>
            <p:cNvSpPr/>
            <p:nvPr/>
          </p:nvSpPr>
          <p:spPr>
            <a:xfrm>
              <a:off x="4275505" y="920599"/>
              <a:ext cx="920889" cy="346248"/>
            </a:xfrm>
            <a:prstGeom prst="rect">
              <a:avLst/>
            </a:prstGeom>
          </p:spPr>
          <p:txBody>
            <a:bodyPr wrap="square">
              <a:spAutoFit/>
            </a:bodyPr>
            <a:lstStyle/>
            <a:p>
              <a:pPr algn="ctr"/>
              <a:r>
                <a:rPr lang="en-US" sz="1200" dirty="0">
                  <a:latin typeface="IBM Plex Sans" charset="0"/>
                </a:rPr>
                <a:t>Watson Cybersecurity</a:t>
              </a:r>
            </a:p>
          </p:txBody>
        </p:sp>
        <p:sp>
          <p:nvSpPr>
            <p:cNvPr id="126" name="Rectangle 125"/>
            <p:cNvSpPr/>
            <p:nvPr/>
          </p:nvSpPr>
          <p:spPr>
            <a:xfrm>
              <a:off x="5148904" y="920599"/>
              <a:ext cx="810511" cy="346248"/>
            </a:xfrm>
            <a:prstGeom prst="rect">
              <a:avLst/>
            </a:prstGeom>
          </p:spPr>
          <p:txBody>
            <a:bodyPr wrap="square">
              <a:spAutoFit/>
            </a:bodyPr>
            <a:lstStyle/>
            <a:p>
              <a:pPr algn="ctr"/>
              <a:r>
                <a:rPr lang="en-US" sz="1200" dirty="0">
                  <a:latin typeface="IBM Plex Sans" charset="0"/>
                </a:rPr>
                <a:t>Compare </a:t>
              </a:r>
              <a:r>
                <a:rPr lang="en-US" sz="1200">
                  <a:latin typeface="IBM Plex Sans" charset="0"/>
                </a:rPr>
                <a:t>&amp; Comply</a:t>
              </a:r>
              <a:endParaRPr lang="en-US" sz="1200" dirty="0">
                <a:latin typeface="IBM Plex Sans" charset="0"/>
              </a:endParaRPr>
            </a:p>
          </p:txBody>
        </p:sp>
        <p:sp>
          <p:nvSpPr>
            <p:cNvPr id="131" name="Rectangle 130"/>
            <p:cNvSpPr/>
            <p:nvPr/>
          </p:nvSpPr>
          <p:spPr>
            <a:xfrm>
              <a:off x="3447908" y="679853"/>
              <a:ext cx="2583290" cy="722710"/>
            </a:xfrm>
            <a:prstGeom prst="rect">
              <a:avLst/>
            </a:prstGeom>
            <a:noFill/>
            <a:ln w="19050">
              <a:solidFill>
                <a:schemeClr val="accent2">
                  <a:lumMod val="60000"/>
                  <a:lumOff val="40000"/>
                </a:schemeClr>
              </a:solidFill>
            </a:ln>
          </p:spPr>
          <p:txBody>
            <a:bodyPr wrap="square" lIns="0" tIns="0" rIns="0" bIns="0" rtlCol="0" anchor="ctr">
              <a:noAutofit/>
            </a:bodyPr>
            <a:lstStyle/>
            <a:p>
              <a:pPr algn="ctr"/>
              <a:endParaRPr lang="en-US" sz="1600" dirty="0" err="1">
                <a:solidFill>
                  <a:srgbClr val="FFFFFF"/>
                </a:solidFill>
                <a:latin typeface="Arial"/>
                <a:cs typeface="Arial"/>
              </a:endParaRPr>
            </a:p>
          </p:txBody>
        </p:sp>
        <p:cxnSp>
          <p:nvCxnSpPr>
            <p:cNvPr id="137" name="Straight Connector 136"/>
            <p:cNvCxnSpPr/>
            <p:nvPr/>
          </p:nvCxnSpPr>
          <p:spPr>
            <a:xfrm>
              <a:off x="4336812" y="863855"/>
              <a:ext cx="0" cy="539496"/>
            </a:xfrm>
            <a:prstGeom prst="line">
              <a:avLst/>
            </a:prstGeom>
            <a:ln w="9525"/>
          </p:spPr>
          <p:style>
            <a:lnRef idx="2">
              <a:schemeClr val="accent1"/>
            </a:lnRef>
            <a:fillRef idx="0">
              <a:schemeClr val="accent1"/>
            </a:fillRef>
            <a:effectRef idx="1">
              <a:schemeClr val="accent1"/>
            </a:effectRef>
            <a:fontRef idx="minor">
              <a:schemeClr val="tx1"/>
            </a:fontRef>
          </p:style>
        </p:cxnSp>
        <p:cxnSp>
          <p:nvCxnSpPr>
            <p:cNvPr id="138" name="Straight Connector 137"/>
            <p:cNvCxnSpPr/>
            <p:nvPr/>
          </p:nvCxnSpPr>
          <p:spPr>
            <a:xfrm flipH="1">
              <a:off x="5148904" y="863855"/>
              <a:ext cx="1646" cy="538708"/>
            </a:xfrm>
            <a:prstGeom prst="line">
              <a:avLst/>
            </a:prstGeom>
            <a:ln w="9525"/>
          </p:spPr>
          <p:style>
            <a:lnRef idx="2">
              <a:schemeClr val="accent1"/>
            </a:lnRef>
            <a:fillRef idx="0">
              <a:schemeClr val="accent1"/>
            </a:fillRef>
            <a:effectRef idx="1">
              <a:schemeClr val="accent1"/>
            </a:effectRef>
            <a:fontRef idx="minor">
              <a:schemeClr val="tx1"/>
            </a:fontRef>
          </p:style>
        </p:cxnSp>
        <p:sp>
          <p:nvSpPr>
            <p:cNvPr id="80" name="Rectangle 79"/>
            <p:cNvSpPr/>
            <p:nvPr/>
          </p:nvSpPr>
          <p:spPr>
            <a:xfrm>
              <a:off x="3445605" y="686922"/>
              <a:ext cx="2582863" cy="238575"/>
            </a:xfrm>
            <a:prstGeom prst="rect">
              <a:avLst/>
            </a:prstGeom>
            <a:solidFill>
              <a:schemeClr val="accent1"/>
            </a:solidFill>
          </p:spPr>
          <p:txBody>
            <a:bodyPr wrap="square">
              <a:spAutoFit/>
            </a:bodyPr>
            <a:lstStyle/>
            <a:p>
              <a:pPr algn="ctr"/>
              <a:r>
                <a:rPr lang="en-US" sz="1467" b="1" dirty="0">
                  <a:solidFill>
                    <a:schemeClr val="bg2"/>
                  </a:solidFill>
                  <a:latin typeface="IBM Plex Sans SemiBold" charset="0"/>
                  <a:ea typeface="IBM Plex Sans SemiBold" charset="0"/>
                  <a:cs typeface="IBM Plex Sans SemiBold" charset="0"/>
                </a:rPr>
                <a:t>Watson Applications</a:t>
              </a:r>
            </a:p>
          </p:txBody>
        </p:sp>
      </p:grpSp>
      <p:grpSp>
        <p:nvGrpSpPr>
          <p:cNvPr id="13" name="Group 12"/>
          <p:cNvGrpSpPr/>
          <p:nvPr/>
        </p:nvGrpSpPr>
        <p:grpSpPr>
          <a:xfrm>
            <a:off x="8069551" y="906471"/>
            <a:ext cx="3802460" cy="964664"/>
            <a:chOff x="6052162" y="679853"/>
            <a:chExt cx="2851845" cy="723498"/>
          </a:xfrm>
        </p:grpSpPr>
        <p:sp>
          <p:nvSpPr>
            <p:cNvPr id="127" name="Rectangle 126"/>
            <p:cNvSpPr/>
            <p:nvPr/>
          </p:nvSpPr>
          <p:spPr>
            <a:xfrm>
              <a:off x="6124360" y="885902"/>
              <a:ext cx="904994" cy="207749"/>
            </a:xfrm>
            <a:prstGeom prst="rect">
              <a:avLst/>
            </a:prstGeom>
          </p:spPr>
          <p:txBody>
            <a:bodyPr wrap="square">
              <a:spAutoFit/>
            </a:bodyPr>
            <a:lstStyle/>
            <a:p>
              <a:pPr algn="ctr"/>
              <a:r>
                <a:rPr lang="en-US" sz="1200" dirty="0">
                  <a:latin typeface="IBM Plex Sans" charset="0"/>
                </a:rPr>
                <a:t>...</a:t>
              </a:r>
            </a:p>
          </p:txBody>
        </p:sp>
        <p:sp>
          <p:nvSpPr>
            <p:cNvPr id="128" name="Rectangle 127"/>
            <p:cNvSpPr/>
            <p:nvPr/>
          </p:nvSpPr>
          <p:spPr>
            <a:xfrm>
              <a:off x="7999013" y="871736"/>
              <a:ext cx="904994" cy="207749"/>
            </a:xfrm>
            <a:prstGeom prst="rect">
              <a:avLst/>
            </a:prstGeom>
          </p:spPr>
          <p:txBody>
            <a:bodyPr wrap="square">
              <a:spAutoFit/>
            </a:bodyPr>
            <a:lstStyle/>
            <a:p>
              <a:pPr algn="ctr"/>
              <a:r>
                <a:rPr lang="en-US" sz="1200" dirty="0">
                  <a:latin typeface="IBM Plex Sans" charset="0"/>
                </a:rPr>
                <a:t>...</a:t>
              </a:r>
            </a:p>
          </p:txBody>
        </p:sp>
        <p:sp>
          <p:nvSpPr>
            <p:cNvPr id="132" name="Rectangle 131"/>
            <p:cNvSpPr/>
            <p:nvPr/>
          </p:nvSpPr>
          <p:spPr>
            <a:xfrm>
              <a:off x="6060516" y="679853"/>
              <a:ext cx="2835138" cy="722710"/>
            </a:xfrm>
            <a:prstGeom prst="rect">
              <a:avLst/>
            </a:prstGeom>
            <a:noFill/>
            <a:ln w="19050">
              <a:solidFill>
                <a:schemeClr val="accent2">
                  <a:lumMod val="60000"/>
                  <a:lumOff val="40000"/>
                </a:schemeClr>
              </a:solidFill>
            </a:ln>
          </p:spPr>
          <p:txBody>
            <a:bodyPr wrap="square" lIns="0" tIns="0" rIns="0" bIns="0" rtlCol="0" anchor="ctr">
              <a:noAutofit/>
            </a:bodyPr>
            <a:lstStyle/>
            <a:p>
              <a:pPr algn="ctr"/>
              <a:endParaRPr lang="en-US" sz="1600" dirty="0" err="1">
                <a:solidFill>
                  <a:srgbClr val="FFFFFF"/>
                </a:solidFill>
                <a:latin typeface="Arial"/>
                <a:cs typeface="Arial"/>
              </a:endParaRPr>
            </a:p>
          </p:txBody>
        </p:sp>
        <p:sp>
          <p:nvSpPr>
            <p:cNvPr id="133" name="Rectangle 132"/>
            <p:cNvSpPr/>
            <p:nvPr/>
          </p:nvSpPr>
          <p:spPr>
            <a:xfrm>
              <a:off x="7125245" y="885902"/>
              <a:ext cx="904994" cy="207749"/>
            </a:xfrm>
            <a:prstGeom prst="rect">
              <a:avLst/>
            </a:prstGeom>
          </p:spPr>
          <p:txBody>
            <a:bodyPr wrap="square">
              <a:spAutoFit/>
            </a:bodyPr>
            <a:lstStyle/>
            <a:p>
              <a:pPr algn="ctr"/>
              <a:r>
                <a:rPr lang="en-US" sz="1200" dirty="0">
                  <a:latin typeface="IBM Plex Sans" charset="0"/>
                </a:rPr>
                <a:t>...</a:t>
              </a:r>
            </a:p>
          </p:txBody>
        </p:sp>
        <p:cxnSp>
          <p:nvCxnSpPr>
            <p:cNvPr id="139" name="Straight Connector 138"/>
            <p:cNvCxnSpPr/>
            <p:nvPr/>
          </p:nvCxnSpPr>
          <p:spPr>
            <a:xfrm>
              <a:off x="7002815" y="863855"/>
              <a:ext cx="0" cy="539496"/>
            </a:xfrm>
            <a:prstGeom prst="line">
              <a:avLst/>
            </a:prstGeom>
            <a:ln w="9525"/>
          </p:spPr>
          <p:style>
            <a:lnRef idx="2">
              <a:schemeClr val="accent1"/>
            </a:lnRef>
            <a:fillRef idx="0">
              <a:schemeClr val="accent1"/>
            </a:fillRef>
            <a:effectRef idx="1">
              <a:schemeClr val="accent1"/>
            </a:effectRef>
            <a:fontRef idx="minor">
              <a:schemeClr val="tx1"/>
            </a:fontRef>
          </p:style>
        </p:cxnSp>
        <p:cxnSp>
          <p:nvCxnSpPr>
            <p:cNvPr id="140" name="Straight Connector 139"/>
            <p:cNvCxnSpPr/>
            <p:nvPr/>
          </p:nvCxnSpPr>
          <p:spPr>
            <a:xfrm>
              <a:off x="7999013" y="863855"/>
              <a:ext cx="0" cy="539496"/>
            </a:xfrm>
            <a:prstGeom prst="line">
              <a:avLst/>
            </a:prstGeom>
            <a:ln w="9525"/>
          </p:spPr>
          <p:style>
            <a:lnRef idx="2">
              <a:schemeClr val="accent1"/>
            </a:lnRef>
            <a:fillRef idx="0">
              <a:schemeClr val="accent1"/>
            </a:fillRef>
            <a:effectRef idx="1">
              <a:schemeClr val="accent1"/>
            </a:effectRef>
            <a:fontRef idx="minor">
              <a:schemeClr val="tx1"/>
            </a:fontRef>
          </p:style>
        </p:cxnSp>
        <p:sp>
          <p:nvSpPr>
            <p:cNvPr id="81" name="Rectangle 80"/>
            <p:cNvSpPr/>
            <p:nvPr/>
          </p:nvSpPr>
          <p:spPr>
            <a:xfrm>
              <a:off x="6052162" y="685847"/>
              <a:ext cx="2834991" cy="238575"/>
            </a:xfrm>
            <a:prstGeom prst="rect">
              <a:avLst/>
            </a:prstGeom>
            <a:solidFill>
              <a:schemeClr val="accent1"/>
            </a:solidFill>
          </p:spPr>
          <p:txBody>
            <a:bodyPr wrap="square">
              <a:spAutoFit/>
            </a:bodyPr>
            <a:lstStyle/>
            <a:p>
              <a:pPr algn="ctr"/>
              <a:r>
                <a:rPr lang="en-US" sz="1467" b="1" dirty="0">
                  <a:solidFill>
                    <a:schemeClr val="bg2"/>
                  </a:solidFill>
                  <a:latin typeface="IBM Plex Sans SemiBold" charset="0"/>
                  <a:ea typeface="IBM Plex Sans SemiBold" charset="0"/>
                  <a:cs typeface="IBM Plex Sans SemiBold" charset="0"/>
                </a:rPr>
                <a:t>ISV &amp; Third Party Applications</a:t>
              </a:r>
            </a:p>
          </p:txBody>
        </p:sp>
      </p:grpSp>
    </p:spTree>
    <p:extLst>
      <p:ext uri="{BB962C8B-B14F-4D97-AF65-F5344CB8AC3E}">
        <p14:creationId xmlns:p14="http://schemas.microsoft.com/office/powerpoint/2010/main" val="1545528009"/>
      </p:ext>
    </p:extLst>
  </p:cSld>
  <p:clrMapOvr>
    <a:masterClrMapping/>
  </p:clrMapOvr>
  <p:transition spd="med"/>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7659584" y="1966807"/>
            <a:ext cx="3655632" cy="8523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smtClean="0"/>
              <a:t>Data Collection</a:t>
            </a:r>
            <a:endParaRPr lang="en-US" sz="2000"/>
          </a:p>
        </p:txBody>
      </p:sp>
      <p:sp>
        <p:nvSpPr>
          <p:cNvPr id="6" name="Rectangle 5"/>
          <p:cNvSpPr/>
          <p:nvPr/>
        </p:nvSpPr>
        <p:spPr>
          <a:xfrm>
            <a:off x="7659584" y="2904154"/>
            <a:ext cx="3655632" cy="8523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smtClean="0"/>
              <a:t>Model Building</a:t>
            </a:r>
            <a:endParaRPr lang="en-US" sz="2000"/>
          </a:p>
        </p:txBody>
      </p:sp>
      <p:sp>
        <p:nvSpPr>
          <p:cNvPr id="8" name="Rectangle 7"/>
          <p:cNvSpPr/>
          <p:nvPr/>
        </p:nvSpPr>
        <p:spPr>
          <a:xfrm>
            <a:off x="7659585" y="3841501"/>
            <a:ext cx="3655632" cy="8523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t>App Development</a:t>
            </a:r>
            <a:endParaRPr lang="en-US" sz="2000" dirty="0"/>
          </a:p>
        </p:txBody>
      </p:sp>
      <p:sp>
        <p:nvSpPr>
          <p:cNvPr id="9" name="Rectangle 8"/>
          <p:cNvSpPr/>
          <p:nvPr/>
        </p:nvSpPr>
        <p:spPr>
          <a:xfrm>
            <a:off x="7659584" y="4814221"/>
            <a:ext cx="3655632" cy="8523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smtClean="0"/>
              <a:t>Model Integration</a:t>
            </a:r>
            <a:endParaRPr lang="en-US" sz="2000" dirty="0"/>
          </a:p>
        </p:txBody>
      </p:sp>
      <p:sp>
        <p:nvSpPr>
          <p:cNvPr id="10" name="Title 1"/>
          <p:cNvSpPr>
            <a:spLocks noGrp="1"/>
          </p:cNvSpPr>
          <p:nvPr>
            <p:ph type="ctrTitle"/>
          </p:nvPr>
        </p:nvSpPr>
        <p:spPr>
          <a:xfrm>
            <a:off x="514597" y="1541218"/>
            <a:ext cx="7144987" cy="1839745"/>
          </a:xfrm>
        </p:spPr>
        <p:txBody>
          <a:bodyPr>
            <a:noAutofit/>
          </a:bodyPr>
          <a:lstStyle/>
          <a:p>
            <a:pPr algn="l"/>
            <a:r>
              <a:rPr lang="en-US" sz="6600" dirty="0" smtClean="0"/>
              <a:t>HN ml-viewer app stages for workshop</a:t>
            </a:r>
            <a:endParaRPr lang="en-US" sz="6600" dirty="0"/>
          </a:p>
        </p:txBody>
      </p:sp>
      <p:sp>
        <p:nvSpPr>
          <p:cNvPr id="11" name="Rectangle 10"/>
          <p:cNvSpPr/>
          <p:nvPr/>
        </p:nvSpPr>
        <p:spPr>
          <a:xfrm>
            <a:off x="7659584" y="1029460"/>
            <a:ext cx="3655632" cy="8523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t>Requirements Gathering</a:t>
            </a:r>
            <a:endParaRPr lang="en-US" sz="2000" dirty="0"/>
          </a:p>
        </p:txBody>
      </p:sp>
    </p:spTree>
    <p:extLst>
      <p:ext uri="{BB962C8B-B14F-4D97-AF65-F5344CB8AC3E}">
        <p14:creationId xmlns:p14="http://schemas.microsoft.com/office/powerpoint/2010/main" val="103080068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92242" y="329778"/>
            <a:ext cx="11599889" cy="10193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smtClean="0"/>
              <a:t>Requirements Gathering</a:t>
            </a:r>
            <a:endParaRPr lang="en-US" sz="2400" b="1" dirty="0"/>
          </a:p>
        </p:txBody>
      </p:sp>
      <p:sp>
        <p:nvSpPr>
          <p:cNvPr id="62" name="TextBox 61"/>
          <p:cNvSpPr txBox="1"/>
          <p:nvPr/>
        </p:nvSpPr>
        <p:spPr>
          <a:xfrm>
            <a:off x="723643" y="1877813"/>
            <a:ext cx="8453408" cy="4247317"/>
          </a:xfrm>
          <a:prstGeom prst="rect">
            <a:avLst/>
          </a:prstGeom>
          <a:noFill/>
        </p:spPr>
        <p:txBody>
          <a:bodyPr wrap="square" rtlCol="0">
            <a:spAutoFit/>
          </a:bodyPr>
          <a:lstStyle/>
          <a:p>
            <a:pPr marL="285750" indent="-285750">
              <a:buFont typeface="Arial" charset="0"/>
              <a:buChar char="•"/>
            </a:pPr>
            <a:r>
              <a:rPr lang="en-US" sz="2000" b="1" dirty="0" smtClean="0"/>
              <a:t>Minimum Viable Product </a:t>
            </a:r>
            <a:r>
              <a:rPr lang="mr-IN" sz="2000" dirty="0" smtClean="0"/>
              <a:t>–</a:t>
            </a:r>
            <a:r>
              <a:rPr lang="en-US" sz="2000" dirty="0" smtClean="0"/>
              <a:t> minimum set of functionality for product (application) for it to be valuable for an end user</a:t>
            </a:r>
            <a:endParaRPr lang="en-US" sz="2000" b="1" dirty="0" smtClean="0"/>
          </a:p>
          <a:p>
            <a:pPr marL="285750" indent="-285750">
              <a:buFont typeface="Arial" charset="0"/>
              <a:buChar char="•"/>
            </a:pPr>
            <a:endParaRPr lang="en-US" sz="2000" dirty="0"/>
          </a:p>
          <a:p>
            <a:pPr marL="285750" indent="-285750">
              <a:buFont typeface="Arial" charset="0"/>
              <a:buChar char="•"/>
            </a:pPr>
            <a:r>
              <a:rPr lang="en-US" sz="2000" b="1" dirty="0" smtClean="0"/>
              <a:t>Value Proposition: </a:t>
            </a:r>
            <a:r>
              <a:rPr lang="en-US" sz="2000" dirty="0" smtClean="0"/>
              <a:t>Provide a better experience for readers of Hacker News to make it easy to find interesting stories</a:t>
            </a:r>
          </a:p>
          <a:p>
            <a:pPr marL="285750" indent="-285750">
              <a:buFont typeface="Arial" charset="0"/>
              <a:buChar char="•"/>
            </a:pPr>
            <a:endParaRPr lang="en-US" sz="2000" b="1" dirty="0" smtClean="0"/>
          </a:p>
          <a:p>
            <a:pPr marL="285750" indent="-285750">
              <a:buFont typeface="Arial" charset="0"/>
              <a:buChar char="•"/>
            </a:pPr>
            <a:r>
              <a:rPr lang="en-US" sz="2000" b="1" dirty="0" smtClean="0"/>
              <a:t>Defining user stories</a:t>
            </a:r>
          </a:p>
          <a:p>
            <a:pPr marL="742950" lvl="1" indent="-285750">
              <a:buFont typeface="Arial" charset="0"/>
              <a:buChar char="•"/>
            </a:pPr>
            <a:r>
              <a:rPr lang="en-US" dirty="0" smtClean="0"/>
              <a:t>As a HN reader I can find stories grouped by meaningful categories so I can find what interests quicker</a:t>
            </a:r>
            <a:endParaRPr lang="en-US" dirty="0"/>
          </a:p>
          <a:p>
            <a:pPr marL="742950" lvl="1" indent="-285750">
              <a:buFont typeface="Arial" charset="0"/>
              <a:buChar char="•"/>
            </a:pPr>
            <a:r>
              <a:rPr lang="en-US" dirty="0" smtClean="0"/>
              <a:t>As </a:t>
            </a:r>
            <a:r>
              <a:rPr lang="en-US" dirty="0"/>
              <a:t>a HN reader I can </a:t>
            </a:r>
            <a:r>
              <a:rPr lang="en-US" dirty="0" smtClean="0"/>
              <a:t>filter stories to hide content I’m not interested in</a:t>
            </a:r>
          </a:p>
          <a:p>
            <a:pPr marL="742950" lvl="1" indent="-285750">
              <a:buFont typeface="Arial" charset="0"/>
              <a:buChar char="•"/>
            </a:pPr>
            <a:r>
              <a:rPr lang="en-US" dirty="0" smtClean="0"/>
              <a:t>As a HN reader I can easily view the story content without leaving the application</a:t>
            </a:r>
            <a:endParaRPr lang="en-US" dirty="0"/>
          </a:p>
          <a:p>
            <a:pPr marL="285750" indent="-285750">
              <a:buFont typeface="Arial" charset="0"/>
              <a:buChar char="•"/>
            </a:pPr>
            <a:endParaRPr lang="en-US" sz="2000" dirty="0" smtClean="0"/>
          </a:p>
          <a:p>
            <a:pPr marL="285750" indent="-285750">
              <a:buFont typeface="Arial" charset="0"/>
              <a:buChar char="•"/>
            </a:pPr>
            <a:r>
              <a:rPr lang="en-US" sz="2000" b="1" dirty="0" smtClean="0"/>
              <a:t>Prioritize and execute</a:t>
            </a:r>
            <a:endParaRPr lang="en-US" sz="2000" b="1" dirty="0"/>
          </a:p>
          <a:p>
            <a:pPr marL="285750" indent="-285750">
              <a:buFontTx/>
              <a:buChar char="-"/>
            </a:pPr>
            <a:endParaRPr lang="en-US" dirty="0"/>
          </a:p>
        </p:txBody>
      </p:sp>
    </p:spTree>
    <p:extLst>
      <p:ext uri="{BB962C8B-B14F-4D97-AF65-F5344CB8AC3E}">
        <p14:creationId xmlns:p14="http://schemas.microsoft.com/office/powerpoint/2010/main" val="141287393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92242" y="329778"/>
            <a:ext cx="11599889" cy="10193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t>Data Collection</a:t>
            </a:r>
            <a:endParaRPr lang="en-US" sz="2400" b="1" dirty="0"/>
          </a:p>
        </p:txBody>
      </p:sp>
      <p:grpSp>
        <p:nvGrpSpPr>
          <p:cNvPr id="80" name="Group 79"/>
          <p:cNvGrpSpPr/>
          <p:nvPr/>
        </p:nvGrpSpPr>
        <p:grpSpPr>
          <a:xfrm>
            <a:off x="8697250" y="1820272"/>
            <a:ext cx="1861651" cy="4120192"/>
            <a:chOff x="10193541" y="1780229"/>
            <a:chExt cx="1861651" cy="4120192"/>
          </a:xfrm>
        </p:grpSpPr>
        <p:pic>
          <p:nvPicPr>
            <p:cNvPr id="2" name="Picture 1"/>
            <p:cNvPicPr>
              <a:picLocks noChangeAspect="1"/>
            </p:cNvPicPr>
            <p:nvPr/>
          </p:nvPicPr>
          <p:blipFill>
            <a:blip r:embed="rId2"/>
            <a:stretch>
              <a:fillRect/>
            </a:stretch>
          </p:blipFill>
          <p:spPr>
            <a:xfrm>
              <a:off x="10667496" y="3029349"/>
              <a:ext cx="913742" cy="913742"/>
            </a:xfrm>
            <a:prstGeom prst="rect">
              <a:avLst/>
            </a:prstGeom>
          </p:spPr>
        </p:pic>
        <p:pic>
          <p:nvPicPr>
            <p:cNvPr id="3" name="Picture 2"/>
            <p:cNvPicPr>
              <a:picLocks noChangeAspect="1"/>
            </p:cNvPicPr>
            <p:nvPr/>
          </p:nvPicPr>
          <p:blipFill>
            <a:blip r:embed="rId3"/>
            <a:stretch>
              <a:fillRect/>
            </a:stretch>
          </p:blipFill>
          <p:spPr>
            <a:xfrm>
              <a:off x="10193541" y="1780229"/>
              <a:ext cx="1861651" cy="408999"/>
            </a:xfrm>
            <a:prstGeom prst="rect">
              <a:avLst/>
            </a:prstGeom>
          </p:spPr>
        </p:pic>
        <p:pic>
          <p:nvPicPr>
            <p:cNvPr id="11" name="Picture 10"/>
            <p:cNvPicPr>
              <a:picLocks noChangeAspect="1"/>
            </p:cNvPicPr>
            <p:nvPr/>
          </p:nvPicPr>
          <p:blipFill>
            <a:blip r:embed="rId4"/>
            <a:stretch>
              <a:fillRect/>
            </a:stretch>
          </p:blipFill>
          <p:spPr>
            <a:xfrm>
              <a:off x="10618412" y="4399962"/>
              <a:ext cx="1011910" cy="1500459"/>
            </a:xfrm>
            <a:prstGeom prst="rect">
              <a:avLst/>
            </a:prstGeom>
          </p:spPr>
        </p:pic>
        <p:pic>
          <p:nvPicPr>
            <p:cNvPr id="15" name="Picture 14"/>
            <p:cNvPicPr>
              <a:picLocks noChangeAspect="1"/>
            </p:cNvPicPr>
            <p:nvPr/>
          </p:nvPicPr>
          <p:blipFill>
            <a:blip r:embed="rId5">
              <a:clrChange>
                <a:clrFrom>
                  <a:srgbClr val="FFFFFF"/>
                </a:clrFrom>
                <a:clrTo>
                  <a:srgbClr val="FFFFFF">
                    <a:alpha val="0"/>
                  </a:srgbClr>
                </a:clrTo>
              </a:clrChange>
            </a:blip>
            <a:stretch>
              <a:fillRect/>
            </a:stretch>
          </p:blipFill>
          <p:spPr>
            <a:xfrm>
              <a:off x="11018813" y="3570489"/>
              <a:ext cx="815402" cy="597961"/>
            </a:xfrm>
            <a:prstGeom prst="rect">
              <a:avLst/>
            </a:prstGeom>
          </p:spPr>
        </p:pic>
        <p:cxnSp>
          <p:nvCxnSpPr>
            <p:cNvPr id="18" name="Straight Arrow Connector 17"/>
            <p:cNvCxnSpPr>
              <a:stCxn id="2" idx="2"/>
              <a:endCxn id="11" idx="0"/>
            </p:cNvCxnSpPr>
            <p:nvPr/>
          </p:nvCxnSpPr>
          <p:spPr>
            <a:xfrm>
              <a:off x="11124367" y="3943091"/>
              <a:ext cx="0" cy="4568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stCxn id="3" idx="2"/>
              <a:endCxn id="2" idx="0"/>
            </p:cNvCxnSpPr>
            <p:nvPr/>
          </p:nvCxnSpPr>
          <p:spPr>
            <a:xfrm>
              <a:off x="11124367" y="2189228"/>
              <a:ext cx="0" cy="8401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62" name="TextBox 61"/>
          <p:cNvSpPr txBox="1"/>
          <p:nvPr/>
        </p:nvSpPr>
        <p:spPr>
          <a:xfrm>
            <a:off x="723643" y="1877813"/>
            <a:ext cx="7394389" cy="3139321"/>
          </a:xfrm>
          <a:prstGeom prst="rect">
            <a:avLst/>
          </a:prstGeom>
          <a:noFill/>
        </p:spPr>
        <p:txBody>
          <a:bodyPr wrap="square" rtlCol="0">
            <a:spAutoFit/>
          </a:bodyPr>
          <a:lstStyle/>
          <a:p>
            <a:pPr marL="285750" indent="-285750">
              <a:buFontTx/>
              <a:buChar char="-"/>
            </a:pPr>
            <a:r>
              <a:rPr lang="en-US" sz="2000" dirty="0">
                <a:hlinkClick r:id="rId6"/>
              </a:rPr>
              <a:t>https://github.com/HackerNews/API</a:t>
            </a:r>
            <a:endParaRPr lang="en-US" sz="2000" dirty="0"/>
          </a:p>
          <a:p>
            <a:pPr marL="285750" indent="-285750">
              <a:buFontTx/>
              <a:buChar char="-"/>
            </a:pPr>
            <a:endParaRPr lang="en-US" sz="2000" dirty="0" smtClean="0"/>
          </a:p>
          <a:p>
            <a:pPr marL="285750" indent="-285750">
              <a:buFontTx/>
              <a:buChar char="-"/>
            </a:pPr>
            <a:r>
              <a:rPr lang="en-US" sz="2000" dirty="0" smtClean="0"/>
              <a:t>Notebook scheduled in </a:t>
            </a:r>
            <a:r>
              <a:rPr lang="en-US" sz="2000" b="1" dirty="0" smtClean="0"/>
              <a:t>IBM Watson Studio</a:t>
            </a:r>
          </a:p>
          <a:p>
            <a:pPr marL="285750" indent="-285750">
              <a:buFontTx/>
              <a:buChar char="-"/>
            </a:pPr>
            <a:endParaRPr lang="en-US" sz="2000" dirty="0" smtClean="0"/>
          </a:p>
          <a:p>
            <a:pPr marL="285750" indent="-285750">
              <a:buFontTx/>
              <a:buChar char="-"/>
            </a:pPr>
            <a:r>
              <a:rPr lang="en-US" sz="2000" dirty="0" smtClean="0"/>
              <a:t>Find new stories every hour via API</a:t>
            </a:r>
          </a:p>
          <a:p>
            <a:pPr marL="285750" indent="-285750">
              <a:buFontTx/>
              <a:buChar char="-"/>
            </a:pPr>
            <a:endParaRPr lang="en-US" sz="2000" dirty="0"/>
          </a:p>
          <a:p>
            <a:pPr marL="285750" indent="-285750">
              <a:buFontTx/>
              <a:buChar char="-"/>
            </a:pPr>
            <a:r>
              <a:rPr lang="en-US" sz="2000" dirty="0" smtClean="0"/>
              <a:t>Do rough scrape of each story to pull text </a:t>
            </a:r>
          </a:p>
          <a:p>
            <a:pPr marL="285750" indent="-285750">
              <a:buFontTx/>
              <a:buChar char="-"/>
            </a:pPr>
            <a:endParaRPr lang="en-US" sz="2000" dirty="0"/>
          </a:p>
          <a:p>
            <a:pPr marL="285750" indent="-285750">
              <a:buFontTx/>
              <a:buChar char="-"/>
            </a:pPr>
            <a:r>
              <a:rPr lang="en-US" sz="2000" dirty="0" smtClean="0"/>
              <a:t>Send new records to IBM Cloud Object Storage as JSON</a:t>
            </a:r>
          </a:p>
          <a:p>
            <a:pPr marL="285750" indent="-285750">
              <a:buFontTx/>
              <a:buChar char="-"/>
            </a:pPr>
            <a:endParaRPr lang="en-US" dirty="0"/>
          </a:p>
        </p:txBody>
      </p:sp>
    </p:spTree>
    <p:extLst>
      <p:ext uri="{BB962C8B-B14F-4D97-AF65-F5344CB8AC3E}">
        <p14:creationId xmlns:p14="http://schemas.microsoft.com/office/powerpoint/2010/main" val="158010335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69938" y="2258406"/>
            <a:ext cx="3824043" cy="1539892"/>
          </a:xfrm>
          <a:prstGeom prst="rect">
            <a:avLst/>
          </a:prstGeom>
        </p:spPr>
        <p:style>
          <a:lnRef idx="3">
            <a:schemeClr val="lt1"/>
          </a:lnRef>
          <a:fillRef idx="1">
            <a:schemeClr val="accent5"/>
          </a:fillRef>
          <a:effectRef idx="1">
            <a:schemeClr val="accent5"/>
          </a:effectRef>
          <a:fontRef idx="minor">
            <a:schemeClr val="lt1"/>
          </a:fontRef>
        </p:style>
        <p:txBody>
          <a:bodyPr rtlCol="0" anchor="t"/>
          <a:lstStyle/>
          <a:p>
            <a:r>
              <a:rPr lang="en-US" dirty="0" smtClean="0"/>
              <a:t>P</a:t>
            </a:r>
            <a:r>
              <a:rPr lang="en-US" dirty="0" smtClean="0"/>
              <a:t>ull </a:t>
            </a:r>
            <a:r>
              <a:rPr lang="en-US" dirty="0" smtClean="0"/>
              <a:t>new </a:t>
            </a:r>
            <a:r>
              <a:rPr lang="en-US" dirty="0" smtClean="0"/>
              <a:t>stories from API</a:t>
            </a:r>
          </a:p>
          <a:p>
            <a:endParaRPr lang="en-US" dirty="0"/>
          </a:p>
          <a:p>
            <a:endParaRPr lang="en-US" dirty="0"/>
          </a:p>
        </p:txBody>
      </p:sp>
      <p:sp>
        <p:nvSpPr>
          <p:cNvPr id="5" name="Rectangle 4"/>
          <p:cNvSpPr/>
          <p:nvPr/>
        </p:nvSpPr>
        <p:spPr>
          <a:xfrm>
            <a:off x="4639573" y="2659514"/>
            <a:ext cx="1430480" cy="738943"/>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sz="1600" dirty="0" smtClean="0"/>
              <a:t>Scrape text</a:t>
            </a:r>
            <a:endParaRPr lang="en-US" sz="1600" dirty="0"/>
          </a:p>
        </p:txBody>
      </p:sp>
      <p:sp>
        <p:nvSpPr>
          <p:cNvPr id="7" name="Rectangle 6"/>
          <p:cNvSpPr/>
          <p:nvPr/>
        </p:nvSpPr>
        <p:spPr>
          <a:xfrm>
            <a:off x="9467385" y="2021060"/>
            <a:ext cx="2524746" cy="90056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i="1" dirty="0" smtClean="0"/>
              <a:t>Append stories for ML </a:t>
            </a:r>
            <a:r>
              <a:rPr lang="en-US" sz="1600" b="1" i="1" dirty="0" smtClean="0"/>
              <a:t>model training</a:t>
            </a:r>
            <a:endParaRPr lang="en-US" sz="1600" b="1" i="1" dirty="0"/>
          </a:p>
        </p:txBody>
      </p:sp>
      <p:sp>
        <p:nvSpPr>
          <p:cNvPr id="12" name="Rectangle 11"/>
          <p:cNvSpPr/>
          <p:nvPr/>
        </p:nvSpPr>
        <p:spPr>
          <a:xfrm>
            <a:off x="6537949" y="2614909"/>
            <a:ext cx="1740261" cy="737676"/>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sz="1600" dirty="0" smtClean="0"/>
              <a:t>Save as JSON in Object Storage</a:t>
            </a:r>
            <a:endParaRPr lang="en-US" sz="1600" dirty="0"/>
          </a:p>
        </p:txBody>
      </p:sp>
      <p:cxnSp>
        <p:nvCxnSpPr>
          <p:cNvPr id="13" name="Straight Arrow Connector 12"/>
          <p:cNvCxnSpPr>
            <a:stCxn id="4" idx="3"/>
            <a:endCxn id="5" idx="1"/>
          </p:cNvCxnSpPr>
          <p:nvPr/>
        </p:nvCxnSpPr>
        <p:spPr>
          <a:xfrm>
            <a:off x="4193981" y="3028352"/>
            <a:ext cx="445592" cy="6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5" idx="3"/>
            <a:endCxn id="12" idx="1"/>
          </p:cNvCxnSpPr>
          <p:nvPr/>
        </p:nvCxnSpPr>
        <p:spPr>
          <a:xfrm flipV="1">
            <a:off x="6070053" y="2983747"/>
            <a:ext cx="467896" cy="452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Left Brace 22"/>
          <p:cNvSpPr/>
          <p:nvPr/>
        </p:nvSpPr>
        <p:spPr>
          <a:xfrm>
            <a:off x="8617103" y="1818180"/>
            <a:ext cx="850282" cy="2406901"/>
          </a:xfrm>
          <a:prstGeom prst="leftBrace">
            <a:avLst>
              <a:gd name="adj1" fmla="val 23976"/>
              <a:gd name="adj2" fmla="val 50606"/>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Rectangle 23"/>
          <p:cNvSpPr/>
          <p:nvPr/>
        </p:nvSpPr>
        <p:spPr>
          <a:xfrm>
            <a:off x="9467385" y="3252872"/>
            <a:ext cx="2524746" cy="78386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i="1" dirty="0" smtClean="0"/>
              <a:t>Save latest stories for </a:t>
            </a:r>
            <a:r>
              <a:rPr lang="en-US" sz="1600" b="1" i="1" dirty="0" smtClean="0"/>
              <a:t>display in app</a:t>
            </a:r>
            <a:endParaRPr lang="en-US" sz="1600" i="1" dirty="0"/>
          </a:p>
        </p:txBody>
      </p:sp>
      <p:sp>
        <p:nvSpPr>
          <p:cNvPr id="30" name="Rectangle 29"/>
          <p:cNvSpPr/>
          <p:nvPr/>
        </p:nvSpPr>
        <p:spPr>
          <a:xfrm>
            <a:off x="392242" y="329778"/>
            <a:ext cx="11599889" cy="10193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t>Data </a:t>
            </a:r>
            <a:r>
              <a:rPr lang="en-US" sz="2400" b="1" dirty="0" smtClean="0"/>
              <a:t>Collection: Details</a:t>
            </a:r>
            <a:endParaRPr lang="en-US" sz="2400" b="1" dirty="0"/>
          </a:p>
        </p:txBody>
      </p:sp>
      <p:sp>
        <p:nvSpPr>
          <p:cNvPr id="31" name="Rectangle 30"/>
          <p:cNvSpPr/>
          <p:nvPr/>
        </p:nvSpPr>
        <p:spPr>
          <a:xfrm>
            <a:off x="-150886" y="4480390"/>
            <a:ext cx="7571012" cy="1815882"/>
          </a:xfrm>
          <a:prstGeom prst="rect">
            <a:avLst/>
          </a:prstGeom>
        </p:spPr>
        <p:txBody>
          <a:bodyPr wrap="square">
            <a:spAutoFit/>
          </a:bodyPr>
          <a:lstStyle/>
          <a:p>
            <a:pPr lvl="1"/>
            <a:r>
              <a:rPr lang="en-US" b="1" dirty="0" smtClean="0"/>
              <a:t>Future enhancements</a:t>
            </a:r>
          </a:p>
          <a:p>
            <a:pPr marL="1200150" lvl="2" indent="-285750">
              <a:buFontTx/>
              <a:buChar char="-"/>
            </a:pPr>
            <a:r>
              <a:rPr lang="en-US" dirty="0" smtClean="0"/>
              <a:t>look </a:t>
            </a:r>
            <a:r>
              <a:rPr lang="en-US" dirty="0"/>
              <a:t>at different feeds besides </a:t>
            </a:r>
            <a:r>
              <a:rPr lang="en-US" dirty="0" smtClean="0"/>
              <a:t>Hacker </a:t>
            </a:r>
            <a:r>
              <a:rPr lang="en-US" dirty="0"/>
              <a:t>N</a:t>
            </a:r>
            <a:r>
              <a:rPr lang="en-US" dirty="0" smtClean="0"/>
              <a:t>ews</a:t>
            </a:r>
          </a:p>
          <a:p>
            <a:pPr marL="1200150" lvl="2" indent="-285750">
              <a:buFontTx/>
              <a:buChar char="-"/>
            </a:pPr>
            <a:r>
              <a:rPr lang="en-US" dirty="0"/>
              <a:t>I</a:t>
            </a:r>
            <a:r>
              <a:rPr lang="en-US" dirty="0" smtClean="0"/>
              <a:t>mprove </a:t>
            </a:r>
            <a:r>
              <a:rPr lang="en-US" dirty="0"/>
              <a:t>scraping for better source </a:t>
            </a:r>
            <a:r>
              <a:rPr lang="en-US" dirty="0" smtClean="0"/>
              <a:t>content</a:t>
            </a:r>
          </a:p>
          <a:p>
            <a:pPr marL="1200150" lvl="2" indent="-285750">
              <a:buFontTx/>
              <a:buChar char="-"/>
            </a:pPr>
            <a:r>
              <a:rPr lang="en-US" dirty="0" smtClean="0"/>
              <a:t>NoSQL Database like </a:t>
            </a:r>
            <a:r>
              <a:rPr lang="en-US" dirty="0" err="1" smtClean="0"/>
              <a:t>Cloudant</a:t>
            </a:r>
            <a:endParaRPr lang="en-US" dirty="0"/>
          </a:p>
          <a:p>
            <a:pPr marL="1200150" lvl="2" indent="-285750">
              <a:buFontTx/>
              <a:buChar char="-"/>
            </a:pPr>
            <a:endParaRPr lang="en-US" sz="2000" dirty="0"/>
          </a:p>
          <a:p>
            <a:pPr marL="1200150" lvl="2" indent="-285750">
              <a:buFontTx/>
              <a:buChar char="-"/>
            </a:pPr>
            <a:endParaRPr lang="en-US" sz="2000" dirty="0"/>
          </a:p>
        </p:txBody>
      </p:sp>
      <p:sp>
        <p:nvSpPr>
          <p:cNvPr id="47" name="Rectangle 46"/>
          <p:cNvSpPr/>
          <p:nvPr/>
        </p:nvSpPr>
        <p:spPr>
          <a:xfrm>
            <a:off x="531964" y="2704687"/>
            <a:ext cx="1430480" cy="73894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solidFill>
                  <a:schemeClr val="tx1"/>
                </a:solidFill>
              </a:rPr>
              <a:t>GET ids for “new” and “top” stories</a:t>
            </a:r>
            <a:endParaRPr lang="en-US" sz="1400" dirty="0">
              <a:solidFill>
                <a:schemeClr val="tx1"/>
              </a:solidFill>
            </a:endParaRPr>
          </a:p>
        </p:txBody>
      </p:sp>
      <p:sp>
        <p:nvSpPr>
          <p:cNvPr id="49" name="Rectangle 48"/>
          <p:cNvSpPr/>
          <p:nvPr/>
        </p:nvSpPr>
        <p:spPr>
          <a:xfrm>
            <a:off x="2362972" y="2704687"/>
            <a:ext cx="1430480" cy="73894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smtClean="0">
                <a:solidFill>
                  <a:schemeClr val="tx1"/>
                </a:solidFill>
              </a:rPr>
              <a:t>For each </a:t>
            </a:r>
            <a:r>
              <a:rPr lang="mr-IN" sz="1400" dirty="0" smtClean="0">
                <a:solidFill>
                  <a:schemeClr val="tx1"/>
                </a:solidFill>
              </a:rPr>
              <a:t>–</a:t>
            </a:r>
            <a:r>
              <a:rPr lang="en-US" sz="1400" dirty="0" smtClean="0">
                <a:solidFill>
                  <a:schemeClr val="tx1"/>
                </a:solidFill>
              </a:rPr>
              <a:t> GET story details</a:t>
            </a:r>
            <a:endParaRPr lang="en-US" sz="1400" dirty="0">
              <a:solidFill>
                <a:schemeClr val="tx1"/>
              </a:solidFill>
            </a:endParaRPr>
          </a:p>
        </p:txBody>
      </p:sp>
      <p:cxnSp>
        <p:nvCxnSpPr>
          <p:cNvPr id="54" name="Straight Arrow Connector 53"/>
          <p:cNvCxnSpPr>
            <a:endCxn id="49" idx="1"/>
          </p:cNvCxnSpPr>
          <p:nvPr/>
        </p:nvCxnSpPr>
        <p:spPr>
          <a:xfrm>
            <a:off x="1962443" y="3030522"/>
            <a:ext cx="400529" cy="43637"/>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364130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7600</TotalTime>
  <Words>671</Words>
  <Application>Microsoft Macintosh PowerPoint</Application>
  <PresentationFormat>Widescreen</PresentationFormat>
  <Paragraphs>155</Paragraphs>
  <Slides>14</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14</vt:i4>
      </vt:variant>
    </vt:vector>
  </HeadingPairs>
  <TitlesOfParts>
    <vt:vector size="25" baseType="lpstr">
      <vt:lpstr>Calibri</vt:lpstr>
      <vt:lpstr>Calibri Light</vt:lpstr>
      <vt:lpstr>Helvetica</vt:lpstr>
      <vt:lpstr>Helvetica Light</vt:lpstr>
      <vt:lpstr>Helvetica Neue</vt:lpstr>
      <vt:lpstr>HelvNeue for IBM</vt:lpstr>
      <vt:lpstr>IBM Plex Sans</vt:lpstr>
      <vt:lpstr>IBM Plex Sans SemiBold</vt:lpstr>
      <vt:lpstr>Mangal</vt:lpstr>
      <vt:lpstr>Arial</vt:lpstr>
      <vt:lpstr>Office Theme</vt:lpstr>
      <vt:lpstr>PowerPoint Presentation</vt:lpstr>
      <vt:lpstr>Who’s here today?</vt:lpstr>
      <vt:lpstr>PowerPoint Presentation</vt:lpstr>
      <vt:lpstr>PowerPoint Presentation</vt:lpstr>
      <vt:lpstr>PowerPoint Presentation</vt:lpstr>
      <vt:lpstr>HN ml-viewer app stages for workshop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15.0022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Greg Filla</dc:creator>
  <cp:lastModifiedBy>Greg Filla</cp:lastModifiedBy>
  <cp:revision>31</cp:revision>
  <dcterms:created xsi:type="dcterms:W3CDTF">2018-04-28T18:02:17Z</dcterms:created>
  <dcterms:modified xsi:type="dcterms:W3CDTF">2018-05-10T03:46:17Z</dcterms:modified>
</cp:coreProperties>
</file>